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5" r:id="rId2"/>
  </p:sldMasterIdLst>
  <p:notesMasterIdLst>
    <p:notesMasterId r:id="rId21"/>
  </p:notesMasterIdLst>
  <p:handoutMasterIdLst>
    <p:handoutMasterId r:id="rId22"/>
  </p:handoutMasterIdLst>
  <p:sldIdLst>
    <p:sldId id="445" r:id="rId3"/>
    <p:sldId id="270" r:id="rId4"/>
    <p:sldId id="459" r:id="rId5"/>
    <p:sldId id="458" r:id="rId6"/>
    <p:sldId id="395" r:id="rId7"/>
    <p:sldId id="460" r:id="rId8"/>
    <p:sldId id="400" r:id="rId9"/>
    <p:sldId id="418" r:id="rId10"/>
    <p:sldId id="403" r:id="rId11"/>
    <p:sldId id="402" r:id="rId12"/>
    <p:sldId id="405" r:id="rId13"/>
    <p:sldId id="435" r:id="rId14"/>
    <p:sldId id="452" r:id="rId15"/>
    <p:sldId id="457" r:id="rId16"/>
    <p:sldId id="289" r:id="rId17"/>
    <p:sldId id="444" r:id="rId18"/>
    <p:sldId id="455" r:id="rId19"/>
    <p:sldId id="447" r:id="rId20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D8761"/>
    <a:srgbClr val="17694B"/>
    <a:srgbClr val="3CB679"/>
    <a:srgbClr val="0F4D37"/>
    <a:srgbClr val="2B8558"/>
    <a:srgbClr val="287A51"/>
    <a:srgbClr val="2D875A"/>
    <a:srgbClr val="20946B"/>
    <a:srgbClr val="24A476"/>
    <a:srgbClr val="3399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9824" autoAdjust="0"/>
  </p:normalViewPr>
  <p:slideViewPr>
    <p:cSldViewPr>
      <p:cViewPr>
        <p:scale>
          <a:sx n="200" d="100"/>
          <a:sy n="200" d="100"/>
        </p:scale>
        <p:origin x="6708" y="51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>
        <p:scale>
          <a:sx n="66" d="100"/>
          <a:sy n="66" d="100"/>
        </p:scale>
        <p:origin x="-2304" y="-78"/>
      </p:cViewPr>
      <p:guideLst>
        <p:guide orient="horz" pos="3127"/>
        <p:guide pos="2142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5"/>
  <c:chart>
    <c:view3D>
      <c:rAngAx val="1"/>
    </c:view3D>
    <c:floor>
      <c:spPr>
        <a:solidFill>
          <a:schemeClr val="bg1">
            <a:lumMod val="95000"/>
          </a:schemeClr>
        </a:solidFill>
      </c:spPr>
    </c:floor>
    <c:plotArea>
      <c:layout>
        <c:manualLayout>
          <c:layoutTarget val="inner"/>
          <c:xMode val="edge"/>
          <c:yMode val="edge"/>
          <c:x val="1.2368609896478725E-2"/>
          <c:y val="2.8458115405501454E-2"/>
          <c:w val="0.95464843037960712"/>
          <c:h val="0.73865715041894464"/>
        </c:manualLayout>
      </c:layout>
      <c:bar3DChart>
        <c:barDir val="col"/>
        <c:grouping val="percentStacked"/>
        <c:ser>
          <c:idx val="0"/>
          <c:order val="0"/>
          <c:tx>
            <c:strRef>
              <c:f>Hoja1!$B$1</c:f>
              <c:strCache>
                <c:ptCount val="1"/>
                <c:pt idx="0">
                  <c:v>Mucho peor</c:v>
                </c:pt>
              </c:strCache>
            </c:strRef>
          </c:tx>
          <c:spPr>
            <a:solidFill>
              <a:srgbClr val="C00000"/>
            </a:solidFill>
          </c:spPr>
          <c:dLbls>
            <c:txPr>
              <a:bodyPr/>
              <a:lstStyle/>
              <a:p>
                <a:pPr algn="ctr">
                  <a:defRPr lang="es-ES" sz="1800" b="1" i="0" u="none" strike="noStrike" kern="1200" baseline="0">
                    <a:solidFill>
                      <a:prstClr val="white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Evaluación del semestre</c:v>
                </c:pt>
                <c:pt idx="1">
                  <c:v>Perspectiva para el próximo semestre</c:v>
                </c:pt>
              </c:strCache>
            </c:strRef>
          </c:cat>
          <c:val>
            <c:numRef>
              <c:f>Hoja1!$B$2:$B$3</c:f>
              <c:numCache>
                <c:formatCode>0</c:formatCode>
                <c:ptCount val="2"/>
                <c:pt idx="0">
                  <c:v>11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Moderadamente peor</c:v>
                </c:pt>
              </c:strCache>
            </c:strRef>
          </c:tx>
          <c:spPr>
            <a:solidFill>
              <a:schemeClr val="accent6"/>
            </a:solidFill>
          </c:spPr>
          <c:dLbls>
            <c:txPr>
              <a:bodyPr/>
              <a:lstStyle/>
              <a:p>
                <a:pPr algn="ctr">
                  <a:defRPr lang="es-ES" sz="1800" b="1" i="0" u="none" strike="noStrike" kern="1200" baseline="0">
                    <a:solidFill>
                      <a:prstClr val="white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Evaluación del semestre</c:v>
                </c:pt>
                <c:pt idx="1">
                  <c:v>Perspectiva para el próximo semestre</c:v>
                </c:pt>
              </c:strCache>
            </c:strRef>
          </c:cat>
          <c:val>
            <c:numRef>
              <c:f>Hoja1!$C$2:$C$3</c:f>
              <c:numCache>
                <c:formatCode>0</c:formatCode>
                <c:ptCount val="2"/>
                <c:pt idx="0">
                  <c:v>33</c:v>
                </c:pt>
                <c:pt idx="1">
                  <c:v>18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Igual</c:v>
                </c:pt>
              </c:strCache>
            </c:strRef>
          </c:tx>
          <c:spPr>
            <a:solidFill>
              <a:schemeClr val="accent4"/>
            </a:solidFill>
          </c:spPr>
          <c:dLbls>
            <c:txPr>
              <a:bodyPr/>
              <a:lstStyle/>
              <a:p>
                <a:pPr algn="ctr">
                  <a:defRPr lang="es-ES" sz="1800" b="1" i="0" u="none" strike="noStrike" kern="1200" baseline="0">
                    <a:solidFill>
                      <a:prstClr val="white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Evaluación del semestre</c:v>
                </c:pt>
                <c:pt idx="1">
                  <c:v>Perspectiva para el próximo semestre</c:v>
                </c:pt>
              </c:strCache>
            </c:strRef>
          </c:cat>
          <c:val>
            <c:numRef>
              <c:f>Hoja1!$D$2:$D$3</c:f>
              <c:numCache>
                <c:formatCode>0</c:formatCode>
                <c:ptCount val="2"/>
                <c:pt idx="0">
                  <c:v>31</c:v>
                </c:pt>
                <c:pt idx="1">
                  <c:v>35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Moderadamente mejor</c:v>
                </c:pt>
              </c:strCache>
            </c:strRef>
          </c:tx>
          <c:spPr>
            <a:solidFill>
              <a:schemeClr val="accent5"/>
            </a:solidFill>
          </c:spPr>
          <c:dLbls>
            <c:txPr>
              <a:bodyPr/>
              <a:lstStyle/>
              <a:p>
                <a:pPr algn="ctr">
                  <a:defRPr lang="es-ES" sz="1800" b="1" i="0" u="none" strike="noStrike" kern="1200" baseline="0">
                    <a:solidFill>
                      <a:prstClr val="white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Evaluación del semestre</c:v>
                </c:pt>
                <c:pt idx="1">
                  <c:v>Perspectiva para el próximo semestre</c:v>
                </c:pt>
              </c:strCache>
            </c:strRef>
          </c:cat>
          <c:val>
            <c:numRef>
              <c:f>Hoja1!$E$2:$E$3</c:f>
              <c:numCache>
                <c:formatCode>0</c:formatCode>
                <c:ptCount val="2"/>
                <c:pt idx="0">
                  <c:v>21</c:v>
                </c:pt>
                <c:pt idx="1">
                  <c:v>29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Mucho mejor</c:v>
                </c:pt>
              </c:strCache>
            </c:strRef>
          </c:tx>
          <c:spPr>
            <a:solidFill>
              <a:srgbClr val="17694B"/>
            </a:solidFill>
          </c:spPr>
          <c:dLbls>
            <c:dLbl>
              <c:idx val="0"/>
              <c:layout>
                <c:manualLayout>
                  <c:x val="0"/>
                  <c:y val="-2.5296102582668078E-2"/>
                </c:manualLayout>
              </c:layout>
              <c:showVal val="1"/>
            </c:dLbl>
            <c:dLbl>
              <c:idx val="1"/>
              <c:layout>
                <c:manualLayout>
                  <c:x val="-2.0614349827464489E-3"/>
                  <c:y val="3.1617638454458029E-3"/>
                </c:manualLayout>
              </c:layout>
              <c:showVal val="1"/>
            </c:dLbl>
            <c:txPr>
              <a:bodyPr/>
              <a:lstStyle/>
              <a:p>
                <a:pPr>
                  <a:defRPr lang="es-ES" b="1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Evaluación del semestre</c:v>
                </c:pt>
                <c:pt idx="1">
                  <c:v>Perspectiva para el próximo semestre</c:v>
                </c:pt>
              </c:strCache>
            </c:strRef>
          </c:cat>
          <c:val>
            <c:numRef>
              <c:f>Hoja1!$F$2:$F$3</c:f>
              <c:numCache>
                <c:formatCode>0</c:formatCode>
                <c:ptCount val="2"/>
                <c:pt idx="0">
                  <c:v>4</c:v>
                </c:pt>
                <c:pt idx="1">
                  <c:v>12</c:v>
                </c:pt>
              </c:numCache>
            </c:numRef>
          </c:val>
        </c:ser>
        <c:shape val="box"/>
        <c:axId val="64933888"/>
        <c:axId val="64935424"/>
        <c:axId val="0"/>
      </c:bar3DChart>
      <c:catAx>
        <c:axId val="649338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s-ES" sz="1800">
                <a:solidFill>
                  <a:schemeClr val="tx1"/>
                </a:solidFill>
              </a:defRPr>
            </a:pPr>
            <a:endParaRPr lang="es-ES"/>
          </a:p>
        </c:txPr>
        <c:crossAx val="64935424"/>
        <c:crosses val="autoZero"/>
        <c:auto val="1"/>
        <c:lblAlgn val="ctr"/>
        <c:lblOffset val="100"/>
      </c:catAx>
      <c:valAx>
        <c:axId val="64935424"/>
        <c:scaling>
          <c:orientation val="minMax"/>
        </c:scaling>
        <c:delete val="1"/>
        <c:axPos val="l"/>
        <c:numFmt formatCode="0%" sourceLinked="1"/>
        <c:tickLblPos val="none"/>
        <c:crossAx val="6493388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5"/>
  <c:chart>
    <c:autoTitleDeleted val="1"/>
    <c:view3D>
      <c:rAngAx val="1"/>
    </c:view3D>
    <c:floor>
      <c:spPr>
        <a:solidFill>
          <a:schemeClr val="bg1">
            <a:lumMod val="95000"/>
          </a:schemeClr>
        </a:solidFill>
      </c:spPr>
    </c:floor>
    <c:plotArea>
      <c:layout>
        <c:manualLayout>
          <c:layoutTarget val="inner"/>
          <c:xMode val="edge"/>
          <c:yMode val="edge"/>
          <c:x val="0"/>
          <c:y val="3.3587705505306299E-2"/>
          <c:w val="1"/>
          <c:h val="0.70860104922512035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accent5"/>
            </a:solidFill>
          </c:spPr>
          <c:dPt>
            <c:idx val="0"/>
            <c:spPr>
              <a:solidFill>
                <a:srgbClr val="1D8761"/>
              </a:solidFill>
            </c:spPr>
          </c:dPt>
          <c:dPt>
            <c:idx val="1"/>
            <c:spPr>
              <a:solidFill>
                <a:srgbClr val="1D8761"/>
              </a:solidFill>
            </c:spPr>
          </c:dPt>
          <c:dPt>
            <c:idx val="3"/>
            <c:spPr>
              <a:solidFill>
                <a:srgbClr val="C00000"/>
              </a:solidFill>
            </c:spPr>
          </c:dPt>
          <c:dPt>
            <c:idx val="4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9.5377147365225225E-5"/>
                  <c:y val="2.863191259057701E-2"/>
                </c:manualLayout>
              </c:layout>
              <c:showVal val="1"/>
            </c:dLbl>
            <c:dLbl>
              <c:idx val="1"/>
              <c:layout>
                <c:manualLayout>
                  <c:x val="1.1112314085739303E-2"/>
                  <c:y val="0.10461404292794522"/>
                </c:manualLayout>
              </c:layout>
              <c:showVal val="1"/>
            </c:dLbl>
            <c:dLbl>
              <c:idx val="2"/>
              <c:layout>
                <c:manualLayout>
                  <c:x val="2.5938320209974502E-3"/>
                  <c:y val="0.13685698832864987"/>
                </c:manualLayout>
              </c:layout>
              <c:showVal val="1"/>
            </c:dLbl>
            <c:dLbl>
              <c:idx val="3"/>
              <c:layout>
                <c:manualLayout>
                  <c:x val="7.6115485564304502E-4"/>
                  <c:y val="0.13255344394627241"/>
                </c:manualLayout>
              </c:layout>
              <c:showVal val="1"/>
            </c:dLbl>
            <c:dLbl>
              <c:idx val="4"/>
              <c:layout>
                <c:manualLayout>
                  <c:x val="4.0475721784776902E-3"/>
                  <c:y val="0.111670324085838"/>
                </c:manualLayout>
              </c:layout>
              <c:showVal val="1"/>
            </c:dLbl>
            <c:txPr>
              <a:bodyPr/>
              <a:lstStyle/>
              <a:p>
                <a:pPr>
                  <a:defRPr lang="es-ES" b="1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Val val="1"/>
          </c:dLbls>
          <c:cat>
            <c:strRef>
              <c:f>Hoja1!$A$2:$A$6</c:f>
              <c:strCache>
                <c:ptCount val="5"/>
                <c:pt idx="0">
                  <c:v>Aumentará significativamente</c:v>
                </c:pt>
                <c:pt idx="1">
                  <c:v>Aumentará moderadamente</c:v>
                </c:pt>
                <c:pt idx="2">
                  <c:v>No se modificará</c:v>
                </c:pt>
                <c:pt idx="3">
                  <c:v>Disminuirá levemente</c:v>
                </c:pt>
                <c:pt idx="4">
                  <c:v>Disminuirá significativamente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2</c:v>
                </c:pt>
                <c:pt idx="1">
                  <c:v>16</c:v>
                </c:pt>
                <c:pt idx="2">
                  <c:v>33</c:v>
                </c:pt>
                <c:pt idx="3">
                  <c:v>35</c:v>
                </c:pt>
                <c:pt idx="4">
                  <c:v>15</c:v>
                </c:pt>
              </c:numCache>
            </c:numRef>
          </c:val>
        </c:ser>
        <c:gapWidth val="138"/>
        <c:gapDepth val="0"/>
        <c:shape val="box"/>
        <c:axId val="76179712"/>
        <c:axId val="76181504"/>
        <c:axId val="0"/>
      </c:bar3DChart>
      <c:catAx>
        <c:axId val="76179712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lang="es-ES" sz="1600">
                <a:solidFill>
                  <a:schemeClr val="tx1"/>
                </a:solidFill>
              </a:defRPr>
            </a:pPr>
            <a:endParaRPr lang="es-ES"/>
          </a:p>
        </c:txPr>
        <c:crossAx val="76181504"/>
        <c:crosses val="autoZero"/>
        <c:auto val="1"/>
        <c:lblAlgn val="ctr"/>
        <c:lblOffset val="100"/>
      </c:catAx>
      <c:valAx>
        <c:axId val="76181504"/>
        <c:scaling>
          <c:orientation val="minMax"/>
        </c:scaling>
        <c:delete val="1"/>
        <c:axPos val="l"/>
        <c:numFmt formatCode="General" sourceLinked="1"/>
        <c:tickLblPos val="none"/>
        <c:crossAx val="761797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s-E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5"/>
  <c:chart>
    <c:view3D>
      <c:rAngAx val="1"/>
    </c:view3D>
    <c:floor>
      <c:spPr>
        <a:solidFill>
          <a:schemeClr val="bg1">
            <a:lumMod val="95000"/>
          </a:schemeClr>
        </a:solidFill>
      </c:spPr>
    </c:floor>
    <c:plotArea>
      <c:layout/>
      <c:bar3DChart>
        <c:barDir val="col"/>
        <c:grouping val="percentStacked"/>
        <c:ser>
          <c:idx val="0"/>
          <c:order val="0"/>
          <c:spPr>
            <a:solidFill>
              <a:schemeClr val="accent6"/>
            </a:solidFill>
          </c:spPr>
          <c:dLbls>
            <c:dLbl>
              <c:idx val="1"/>
              <c:layout>
                <c:manualLayout>
                  <c:x val="-7.5585076202127703E-17"/>
                  <c:y val="-2.4196271773667701E-2"/>
                </c:manualLayout>
              </c:layout>
              <c:showVal val="1"/>
            </c:dLbl>
            <c:txPr>
              <a:bodyPr/>
              <a:lstStyle/>
              <a:p>
                <a:pPr>
                  <a:defRPr lang="es-ES" b="1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Val val="1"/>
          </c:dLbls>
          <c:val>
            <c:numRef>
              <c:f>Hoja1!$B$2:$B$7</c:f>
              <c:numCache>
                <c:formatCode>General</c:formatCode>
                <c:ptCount val="6"/>
                <c:pt idx="0">
                  <c:v>12</c:v>
                </c:pt>
                <c:pt idx="1">
                  <c:v>14</c:v>
                </c:pt>
                <c:pt idx="2">
                  <c:v>20</c:v>
                </c:pt>
                <c:pt idx="3">
                  <c:v>24</c:v>
                </c:pt>
                <c:pt idx="4">
                  <c:v>29</c:v>
                </c:pt>
                <c:pt idx="5">
                  <c:v>32</c:v>
                </c:pt>
              </c:numCache>
            </c:numRef>
          </c:val>
        </c:ser>
        <c:ser>
          <c:idx val="1"/>
          <c:order val="1"/>
          <c:spPr>
            <a:solidFill>
              <a:srgbClr val="C00000"/>
            </a:solidFill>
          </c:spPr>
          <c:dLbls>
            <c:txPr>
              <a:bodyPr/>
              <a:lstStyle/>
              <a:p>
                <a:pPr>
                  <a:defRPr lang="es-ES" b="1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Val val="1"/>
          </c:dLbls>
          <c:val>
            <c:numRef>
              <c:f>Hoja1!$C$2:$C$7</c:f>
              <c:numCache>
                <c:formatCode>General</c:formatCode>
                <c:ptCount val="6"/>
                <c:pt idx="0">
                  <c:v>34</c:v>
                </c:pt>
                <c:pt idx="1">
                  <c:v>30</c:v>
                </c:pt>
                <c:pt idx="2">
                  <c:v>38</c:v>
                </c:pt>
                <c:pt idx="3">
                  <c:v>35</c:v>
                </c:pt>
                <c:pt idx="4">
                  <c:v>31</c:v>
                </c:pt>
                <c:pt idx="5">
                  <c:v>43</c:v>
                </c:pt>
              </c:numCache>
            </c:numRef>
          </c:val>
        </c:ser>
        <c:ser>
          <c:idx val="2"/>
          <c:order val="2"/>
          <c:spPr>
            <a:solidFill>
              <a:schemeClr val="accent1"/>
            </a:solidFill>
          </c:spPr>
          <c:dLbls>
            <c:txPr>
              <a:bodyPr/>
              <a:lstStyle/>
              <a:p>
                <a:pPr>
                  <a:defRPr lang="es-ES" b="1">
                    <a:solidFill>
                      <a:schemeClr val="bg1"/>
                    </a:solidFill>
                  </a:defRPr>
                </a:pPr>
                <a:endParaRPr lang="es-ES"/>
              </a:p>
            </c:txPr>
            <c:showVal val="1"/>
          </c:dLbls>
          <c:val>
            <c:numRef>
              <c:f>Hoja1!$D$2:$D$7</c:f>
              <c:numCache>
                <c:formatCode>General</c:formatCode>
                <c:ptCount val="6"/>
                <c:pt idx="0">
                  <c:v>54</c:v>
                </c:pt>
                <c:pt idx="1">
                  <c:v>56</c:v>
                </c:pt>
                <c:pt idx="2">
                  <c:v>42</c:v>
                </c:pt>
                <c:pt idx="3">
                  <c:v>41</c:v>
                </c:pt>
                <c:pt idx="4">
                  <c:v>40</c:v>
                </c:pt>
                <c:pt idx="5">
                  <c:v>25</c:v>
                </c:pt>
              </c:numCache>
            </c:numRef>
          </c:val>
        </c:ser>
        <c:shape val="box"/>
        <c:axId val="78217216"/>
        <c:axId val="78218752"/>
        <c:axId val="0"/>
      </c:bar3DChart>
      <c:catAx>
        <c:axId val="782172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s-ES" sz="1800">
                <a:solidFill>
                  <a:schemeClr val="bg1"/>
                </a:solidFill>
              </a:defRPr>
            </a:pPr>
            <a:endParaRPr lang="es-ES"/>
          </a:p>
        </c:txPr>
        <c:crossAx val="78218752"/>
        <c:crosses val="autoZero"/>
        <c:auto val="1"/>
        <c:lblAlgn val="ctr"/>
        <c:lblOffset val="100"/>
      </c:catAx>
      <c:valAx>
        <c:axId val="78218752"/>
        <c:scaling>
          <c:orientation val="minMax"/>
        </c:scaling>
        <c:delete val="1"/>
        <c:axPos val="l"/>
        <c:numFmt formatCode="0%" sourceLinked="1"/>
        <c:tickLblPos val="none"/>
        <c:crossAx val="7821721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s-E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2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6412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r">
              <a:defRPr sz="1200"/>
            </a:lvl1pPr>
          </a:lstStyle>
          <a:p>
            <a:fld id="{A65DD785-F643-432E-A71F-1E48E58A4A20}" type="datetimeFigureOut">
              <a:rPr lang="es-ES" smtClean="0"/>
              <a:pPr/>
              <a:t>13/10/2015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2" y="9430090"/>
            <a:ext cx="2945659" cy="496412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6" y="9430090"/>
            <a:ext cx="2945659" cy="496412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r">
              <a:defRPr sz="1200"/>
            </a:lvl1pPr>
          </a:lstStyle>
          <a:p>
            <a:fld id="{5F860232-4924-4D79-98AC-2BEF4E83C04A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47741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6412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r">
              <a:defRPr sz="1200"/>
            </a:lvl1pPr>
          </a:lstStyle>
          <a:p>
            <a:fld id="{727B4DE1-6A15-43DD-B3F1-FD7C8DCB387C}" type="datetimeFigureOut">
              <a:rPr lang="es-ES" smtClean="0"/>
              <a:pPr/>
              <a:t>13/10/2015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86" tIns="45743" rIns="91486" bIns="45743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86" tIns="45743" rIns="91486" bIns="45743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9430090"/>
            <a:ext cx="2945659" cy="496412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6" y="9430090"/>
            <a:ext cx="2945659" cy="496412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r">
              <a:defRPr sz="1200"/>
            </a:lvl1pPr>
          </a:lstStyle>
          <a:p>
            <a:fld id="{774265A0-3CEE-4077-A30A-261CF2E36C02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0442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1</a:t>
            </a:fld>
            <a:endParaRPr lang="es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10</a:t>
            </a:fld>
            <a:endParaRPr lang="es-E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11</a:t>
            </a:fld>
            <a:endParaRPr lang="es-E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12</a:t>
            </a:fld>
            <a:endParaRPr lang="es-E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13</a:t>
            </a:fld>
            <a:endParaRPr lang="es-E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14</a:t>
            </a:fld>
            <a:endParaRPr lang="es-E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15</a:t>
            </a:fld>
            <a:endParaRPr lang="es-E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16</a:t>
            </a:fld>
            <a:endParaRPr lang="es-E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17</a:t>
            </a:fld>
            <a:endParaRPr lang="es-E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18</a:t>
            </a:fld>
            <a:endParaRPr lang="es-E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2</a:t>
            </a:fld>
            <a:endParaRPr lang="es-E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3</a:t>
            </a:fld>
            <a:endParaRPr lang="es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27251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 smtClean="0"/>
          </a:p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5</a:t>
            </a:fld>
            <a:endParaRPr lang="es-E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6</a:t>
            </a:fld>
            <a:endParaRPr lang="es-E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7</a:t>
            </a:fld>
            <a:endParaRPr lang="es-E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8</a:t>
            </a:fld>
            <a:endParaRPr lang="es-E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265A0-3CEE-4077-A30A-261CF2E36C02}" type="slidenum">
              <a:rPr lang="es-ES" smtClean="0"/>
              <a:pPr/>
              <a:t>9</a:t>
            </a:fld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solidFill>
          <a:srgbClr val="1769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12D0-04D2-416A-BBCB-484756A7AD06}" type="datetime1">
              <a:rPr lang="es-AR" smtClean="0"/>
              <a:pPr/>
              <a:t>13/10/2015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Lámina 3 HOJA3-05.png"/>
          <p:cNvPicPr>
            <a:picLocks noChangeAspect="1"/>
          </p:cNvPicPr>
          <p:nvPr userDrawn="1"/>
        </p:nvPicPr>
        <p:blipFill>
          <a:blip r:embed="rId2" cstate="print"/>
          <a:srcRect b="4579"/>
          <a:stretch>
            <a:fillRect/>
          </a:stretch>
        </p:blipFill>
        <p:spPr>
          <a:xfrm>
            <a:off x="425" y="1002"/>
            <a:ext cx="9143150" cy="6856999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5062"/>
            <a:ext cx="8229600" cy="777523"/>
          </a:xfrm>
          <a:prstGeom prst="rect">
            <a:avLst/>
          </a:prstGeom>
        </p:spPr>
        <p:txBody>
          <a:bodyPr lIns="80147" tIns="40074" rIns="80147" bIns="40074"/>
          <a:lstStyle/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80147" tIns="40074" rIns="80147" bIns="40074"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AR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lIns="80147" tIns="40074" rIns="80147" bIns="40074"/>
          <a:lstStyle/>
          <a:p>
            <a:fld id="{5ED07988-ECEF-49CF-8124-591CF02E430B}" type="datetimeFigureOut">
              <a:rPr lang="es-AR" smtClean="0"/>
              <a:pPr/>
              <a:t>13/10/2015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lIns="80147" tIns="40074" rIns="80147" bIns="40074"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6675" y="6648450"/>
            <a:ext cx="226024" cy="153888"/>
          </a:xfrm>
        </p:spPr>
        <p:txBody>
          <a:bodyPr/>
          <a:lstStyle/>
          <a:p>
            <a:fld id="{180963A0-0DD0-46C6-B448-C8FAEB3BE8D4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 userDrawn="1"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17694B"/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3 Marcador de número de diapositiva"/>
          <p:cNvSpPr txBox="1">
            <a:spLocks/>
          </p:cNvSpPr>
          <p:nvPr userDrawn="1"/>
        </p:nvSpPr>
        <p:spPr>
          <a:xfrm>
            <a:off x="179513" y="6350040"/>
            <a:ext cx="376058" cy="391328"/>
          </a:xfrm>
          <a:prstGeom prst="ellipse">
            <a:avLst/>
          </a:prstGeom>
          <a:ln>
            <a:solidFill>
              <a:srgbClr val="17694B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>
              <a:defRPr sz="2000" b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95218" y="6459579"/>
            <a:ext cx="150813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333333"/>
                </a:solidFill>
                <a:latin typeface="Myriad Pro Cond" pitchFamily="34" charset="0"/>
              </a:defRPr>
            </a:lvl1pPr>
          </a:lstStyle>
          <a:p>
            <a:pPr>
              <a:defRPr/>
            </a:pPr>
            <a:fld id="{E83F981E-5ACD-4608-83EF-1D4CD776FC6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grpSp>
        <p:nvGrpSpPr>
          <p:cNvPr id="14" name="13 Grupo"/>
          <p:cNvGrpSpPr/>
          <p:nvPr userDrawn="1"/>
        </p:nvGrpSpPr>
        <p:grpSpPr>
          <a:xfrm>
            <a:off x="8588537" y="6439704"/>
            <a:ext cx="537970" cy="494544"/>
            <a:chOff x="4396311" y="3242233"/>
            <a:chExt cx="537970" cy="494544"/>
          </a:xfrm>
        </p:grpSpPr>
        <p:sp>
          <p:nvSpPr>
            <p:cNvPr id="16" name="15 Rectángulo"/>
            <p:cNvSpPr/>
            <p:nvPr/>
          </p:nvSpPr>
          <p:spPr>
            <a:xfrm>
              <a:off x="4639007" y="3242233"/>
              <a:ext cx="29527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’</a:t>
              </a:r>
              <a:endParaRPr lang="es-ES" sz="26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4396311" y="3244334"/>
              <a:ext cx="42511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es-ES" sz="2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11 Rectángulo"/>
          <p:cNvSpPr/>
          <p:nvPr userDrawn="1"/>
        </p:nvSpPr>
        <p:spPr>
          <a:xfrm rot="16200000">
            <a:off x="8106637" y="-105634"/>
            <a:ext cx="863963" cy="995761"/>
          </a:xfrm>
          <a:prstGeom prst="rect">
            <a:avLst/>
          </a:prstGeom>
          <a:solidFill>
            <a:schemeClr val="bg1"/>
          </a:solidFill>
          <a:ln w="28575">
            <a:solidFill>
              <a:srgbClr val="17694B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5000" dirty="0" smtClean="0">
              <a:ln>
                <a:solidFill>
                  <a:srgbClr val="0070C0"/>
                </a:solidFill>
              </a:ln>
              <a:solidFill>
                <a:srgbClr val="339933"/>
              </a:solidFill>
            </a:endParaRPr>
          </a:p>
        </p:txBody>
      </p:sp>
      <p:pic>
        <p:nvPicPr>
          <p:cNvPr id="18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9936" y="325395"/>
            <a:ext cx="833624" cy="32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Rectángulo"/>
          <p:cNvSpPr/>
          <p:nvPr userDrawn="1"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17694B"/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12" name="3 Marcador de número de diapositiva"/>
          <p:cNvSpPr txBox="1">
            <a:spLocks/>
          </p:cNvSpPr>
          <p:nvPr userDrawn="1"/>
        </p:nvSpPr>
        <p:spPr>
          <a:xfrm>
            <a:off x="179513" y="6350040"/>
            <a:ext cx="376058" cy="391328"/>
          </a:xfrm>
          <a:prstGeom prst="ellipse">
            <a:avLst/>
          </a:prstGeom>
          <a:ln>
            <a:solidFill>
              <a:srgbClr val="17694B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>
              <a:defRPr sz="2000" b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95218" y="6459579"/>
            <a:ext cx="150813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333333"/>
                </a:solidFill>
                <a:latin typeface="Myriad Pro Cond" pitchFamily="34" charset="0"/>
              </a:defRPr>
            </a:lvl1pPr>
          </a:lstStyle>
          <a:p>
            <a:pPr>
              <a:defRPr/>
            </a:pPr>
            <a:fld id="{E83F981E-5ACD-4608-83EF-1D4CD776FC6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grpSp>
        <p:nvGrpSpPr>
          <p:cNvPr id="17" name="16 Grupo"/>
          <p:cNvGrpSpPr/>
          <p:nvPr userDrawn="1"/>
        </p:nvGrpSpPr>
        <p:grpSpPr>
          <a:xfrm>
            <a:off x="8588537" y="6439704"/>
            <a:ext cx="537970" cy="494544"/>
            <a:chOff x="4396311" y="3242233"/>
            <a:chExt cx="537970" cy="494544"/>
          </a:xfrm>
        </p:grpSpPr>
        <p:sp>
          <p:nvSpPr>
            <p:cNvPr id="18" name="17 Rectángulo"/>
            <p:cNvSpPr/>
            <p:nvPr/>
          </p:nvSpPr>
          <p:spPr>
            <a:xfrm>
              <a:off x="4639007" y="3242233"/>
              <a:ext cx="29527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’</a:t>
              </a:r>
              <a:endParaRPr lang="es-ES" sz="26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4396311" y="3244334"/>
              <a:ext cx="42511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es-ES" sz="2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 userDrawn="1"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17694B"/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12" name="3 Marcador de número de diapositiva"/>
          <p:cNvSpPr txBox="1">
            <a:spLocks/>
          </p:cNvSpPr>
          <p:nvPr userDrawn="1"/>
        </p:nvSpPr>
        <p:spPr>
          <a:xfrm>
            <a:off x="179513" y="6350040"/>
            <a:ext cx="376058" cy="391328"/>
          </a:xfrm>
          <a:prstGeom prst="ellipse">
            <a:avLst/>
          </a:prstGeom>
          <a:ln>
            <a:solidFill>
              <a:srgbClr val="17694B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>
              <a:defRPr sz="2000" b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95218" y="6459579"/>
            <a:ext cx="150813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333333"/>
                </a:solidFill>
                <a:latin typeface="Myriad Pro Cond" pitchFamily="34" charset="0"/>
              </a:defRPr>
            </a:lvl1pPr>
          </a:lstStyle>
          <a:p>
            <a:pPr>
              <a:defRPr/>
            </a:pPr>
            <a:fld id="{E83F981E-5ACD-4608-83EF-1D4CD776FC6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grpSp>
        <p:nvGrpSpPr>
          <p:cNvPr id="15" name="14 Grupo"/>
          <p:cNvGrpSpPr/>
          <p:nvPr userDrawn="1"/>
        </p:nvGrpSpPr>
        <p:grpSpPr>
          <a:xfrm>
            <a:off x="8588537" y="6439704"/>
            <a:ext cx="537970" cy="494544"/>
            <a:chOff x="4396311" y="3242233"/>
            <a:chExt cx="537970" cy="494544"/>
          </a:xfrm>
        </p:grpSpPr>
        <p:sp>
          <p:nvSpPr>
            <p:cNvPr id="16" name="15 Rectángulo"/>
            <p:cNvSpPr/>
            <p:nvPr/>
          </p:nvSpPr>
          <p:spPr>
            <a:xfrm>
              <a:off x="4639007" y="3242233"/>
              <a:ext cx="29527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’</a:t>
              </a:r>
              <a:endParaRPr lang="es-ES" sz="26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4396311" y="3244334"/>
              <a:ext cx="42511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es-ES" sz="2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 userDrawn="1"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17694B"/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ES" dirty="0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12" name="3 Marcador de número de diapositiva"/>
          <p:cNvSpPr txBox="1">
            <a:spLocks/>
          </p:cNvSpPr>
          <p:nvPr userDrawn="1"/>
        </p:nvSpPr>
        <p:spPr>
          <a:xfrm>
            <a:off x="179513" y="6350040"/>
            <a:ext cx="376058" cy="391328"/>
          </a:xfrm>
          <a:prstGeom prst="ellipse">
            <a:avLst/>
          </a:prstGeom>
          <a:ln>
            <a:solidFill>
              <a:srgbClr val="17694B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>
              <a:defRPr sz="2000" b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95218" y="6459579"/>
            <a:ext cx="150813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333333"/>
                </a:solidFill>
                <a:latin typeface="Myriad Pro Cond" pitchFamily="34" charset="0"/>
              </a:defRPr>
            </a:lvl1pPr>
          </a:lstStyle>
          <a:p>
            <a:pPr>
              <a:defRPr/>
            </a:pPr>
            <a:fld id="{E83F981E-5ACD-4608-83EF-1D4CD776FC6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grpSp>
        <p:nvGrpSpPr>
          <p:cNvPr id="15" name="14 Grupo"/>
          <p:cNvGrpSpPr/>
          <p:nvPr userDrawn="1"/>
        </p:nvGrpSpPr>
        <p:grpSpPr>
          <a:xfrm>
            <a:off x="8588537" y="6439704"/>
            <a:ext cx="537970" cy="494544"/>
            <a:chOff x="4396311" y="3242233"/>
            <a:chExt cx="537970" cy="494544"/>
          </a:xfrm>
        </p:grpSpPr>
        <p:sp>
          <p:nvSpPr>
            <p:cNvPr id="16" name="15 Rectángulo"/>
            <p:cNvSpPr/>
            <p:nvPr/>
          </p:nvSpPr>
          <p:spPr>
            <a:xfrm>
              <a:off x="4639007" y="3242233"/>
              <a:ext cx="29527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’</a:t>
              </a:r>
              <a:endParaRPr lang="es-ES" sz="26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4396311" y="3244334"/>
              <a:ext cx="42511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es-ES" sz="2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 userDrawn="1"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17694B"/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3 Marcador de número de diapositiva"/>
          <p:cNvSpPr txBox="1">
            <a:spLocks/>
          </p:cNvSpPr>
          <p:nvPr userDrawn="1"/>
        </p:nvSpPr>
        <p:spPr>
          <a:xfrm>
            <a:off x="179513" y="6350040"/>
            <a:ext cx="376058" cy="391328"/>
          </a:xfrm>
          <a:prstGeom prst="ellipse">
            <a:avLst/>
          </a:prstGeom>
          <a:ln>
            <a:solidFill>
              <a:srgbClr val="17694B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/>
          <a:lstStyle>
            <a:lvl1pPr>
              <a:defRPr sz="2000" b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95218" y="6459579"/>
            <a:ext cx="150813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333333"/>
                </a:solidFill>
                <a:latin typeface="Myriad Pro Cond" pitchFamily="34" charset="0"/>
              </a:defRPr>
            </a:lvl1pPr>
          </a:lstStyle>
          <a:p>
            <a:pPr>
              <a:defRPr/>
            </a:pPr>
            <a:fld id="{E83F981E-5ACD-4608-83EF-1D4CD776FC6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  <p:grpSp>
        <p:nvGrpSpPr>
          <p:cNvPr id="12" name="11 Grupo"/>
          <p:cNvGrpSpPr/>
          <p:nvPr userDrawn="1"/>
        </p:nvGrpSpPr>
        <p:grpSpPr>
          <a:xfrm>
            <a:off x="8588537" y="6439704"/>
            <a:ext cx="537970" cy="494544"/>
            <a:chOff x="4396311" y="3242233"/>
            <a:chExt cx="537970" cy="494544"/>
          </a:xfrm>
        </p:grpSpPr>
        <p:sp>
          <p:nvSpPr>
            <p:cNvPr id="13" name="12 Rectángulo"/>
            <p:cNvSpPr/>
            <p:nvPr/>
          </p:nvSpPr>
          <p:spPr>
            <a:xfrm>
              <a:off x="4639007" y="3242233"/>
              <a:ext cx="29527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’</a:t>
              </a:r>
              <a:endParaRPr lang="es-ES" sz="26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4396311" y="3244334"/>
              <a:ext cx="42511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es-ES" sz="2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"/>
            <a:ext cx="9146880" cy="6855839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3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2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1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0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A1FE8-0141-4A4F-BB39-2E274000772D}" type="datetime1">
              <a:rPr lang="es-AR" smtClean="0"/>
              <a:pPr/>
              <a:t>13/10/2015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2013\2013Diseño\Template\Logo_IROL\Logo_blanco.png"/>
          <p:cNvPicPr>
            <a:picLocks noChangeAspect="1" noChangeArrowheads="1"/>
          </p:cNvPicPr>
          <p:nvPr userDrawn="1"/>
        </p:nvPicPr>
        <p:blipFill>
          <a:blip r:embed="rId2" cstate="print"/>
          <a:srcRect t="33134" r="79067" b="1977"/>
          <a:stretch>
            <a:fillRect/>
          </a:stretch>
        </p:blipFill>
        <p:spPr bwMode="auto">
          <a:xfrm>
            <a:off x="8510189" y="6286142"/>
            <a:ext cx="370346" cy="42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440" y="6313527"/>
            <a:ext cx="840324" cy="32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2746350" y="6356354"/>
            <a:ext cx="2133600" cy="501646"/>
          </a:xfrm>
        </p:spPr>
        <p:txBody>
          <a:bodyPr/>
          <a:lstStyle/>
          <a:p>
            <a:fld id="{180963A0-0DD0-46C6-B448-C8FAEB3BE8D4}" type="slidenum">
              <a:rPr lang="es-AR" smtClean="0"/>
              <a:pPr/>
              <a:t>‹Nº›</a:t>
            </a:fld>
            <a:endParaRPr lang="es-AR" dirty="0"/>
          </a:p>
        </p:txBody>
      </p:sp>
      <p:pic>
        <p:nvPicPr>
          <p:cNvPr id="5" name="4 Imagen" descr="Lámina 3 HOJA3-05.png"/>
          <p:cNvPicPr>
            <a:picLocks noChangeAspect="1"/>
          </p:cNvPicPr>
          <p:nvPr userDrawn="1"/>
        </p:nvPicPr>
        <p:blipFill>
          <a:blip r:embed="rId4" cstate="email"/>
          <a:srcRect l="5039" r="4612" b="11095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Lámina 3 HOJA3-05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2003"/>
            <a:ext cx="9143150" cy="6855997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5059"/>
            <a:ext cx="8229600" cy="777523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AR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2DD77-9E04-4ACA-AE62-D1EDB4B9B052}" type="datetime1">
              <a:rPr lang="es-AR" smtClean="0"/>
              <a:pPr/>
              <a:t>13/10/2015</a:t>
            </a:fld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675" y="6648450"/>
            <a:ext cx="150813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b="0">
                <a:solidFill>
                  <a:srgbClr val="333333"/>
                </a:solidFill>
                <a:latin typeface="Myriad Pro Cond" pitchFamily="34" charset="0"/>
              </a:defRPr>
            </a:lvl1pPr>
          </a:lstStyle>
          <a:p>
            <a:pPr>
              <a:defRPr/>
            </a:pPr>
            <a:fld id="{E83F981E-5ACD-4608-83EF-1D4CD776FC6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376" tIns="45688" rIns="91376" bIns="45688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376" tIns="45688" rIns="91376" bIns="45688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1" y="6356354"/>
            <a:ext cx="2133600" cy="365125"/>
          </a:xfrm>
          <a:prstGeom prst="rect">
            <a:avLst/>
          </a:prstGeom>
        </p:spPr>
        <p:txBody>
          <a:bodyPr vert="horz" lIns="91376" tIns="45688" rIns="91376" bIns="4568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3AAC5-1189-4C26-B9FC-36710CC47493}" type="datetime1">
              <a:rPr lang="es-AR" smtClean="0"/>
              <a:pPr/>
              <a:t>13/10/2015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3" y="6356354"/>
            <a:ext cx="2895600" cy="365125"/>
          </a:xfrm>
          <a:prstGeom prst="rect">
            <a:avLst/>
          </a:prstGeom>
        </p:spPr>
        <p:txBody>
          <a:bodyPr vert="horz" lIns="91376" tIns="45688" rIns="91376" bIns="4568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376" tIns="45688" rIns="91376" bIns="4568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963A0-0DD0-46C6-B448-C8FAEB3BE8D4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</p:sldLayoutIdLst>
  <p:transition>
    <p:fade/>
  </p:transition>
  <p:hf hdr="0" ftr="0" dt="0"/>
  <p:txStyles>
    <p:titleStyle>
      <a:lvl1pPr algn="ctr" defTabSz="9137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57" indent="-342657" algn="l" defTabSz="91375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26" indent="-285550" algn="l" defTabSz="91375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93" indent="-228439" algn="l" defTabSz="91375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071" indent="-228439" algn="l" defTabSz="91375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948" indent="-228439" algn="l" defTabSz="91375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826" indent="-228439" algn="l" defTabSz="9137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02" indent="-228439" algn="l" defTabSz="9137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580" indent="-228439" algn="l" defTabSz="9137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458" indent="-228439" algn="l" defTabSz="9137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37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77" algn="l" defTabSz="9137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55" algn="l" defTabSz="9137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32" algn="l" defTabSz="9137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10" algn="l" defTabSz="9137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86" algn="l" defTabSz="9137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64" algn="l" defTabSz="9137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142" algn="l" defTabSz="9137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018" algn="l" defTabSz="9137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www.elruidodelasnueces.com.ar/wp-content/themes/xtreme/noti/Coloquio-IDEA-300.jpg"/>
          <p:cNvPicPr>
            <a:picLocks noChangeAspect="1" noChangeArrowheads="1"/>
          </p:cNvPicPr>
          <p:nvPr/>
        </p:nvPicPr>
        <p:blipFill>
          <a:blip r:embed="rId3" cstate="print"/>
          <a:srcRect r="78962"/>
          <a:stretch>
            <a:fillRect/>
          </a:stretch>
        </p:blipFill>
        <p:spPr bwMode="auto">
          <a:xfrm>
            <a:off x="0" y="252370"/>
            <a:ext cx="2052603" cy="4673664"/>
          </a:xfrm>
          <a:prstGeom prst="rect">
            <a:avLst/>
          </a:prstGeom>
          <a:noFill/>
        </p:spPr>
      </p:pic>
      <p:pic>
        <p:nvPicPr>
          <p:cNvPr id="29700" name="Picture 4" descr="http://www.elruidodelasnueces.com.ar/wp-content/themes/xtreme/noti/Coloquio-IDEA-300.jpg"/>
          <p:cNvPicPr>
            <a:picLocks noChangeAspect="1" noChangeArrowheads="1"/>
          </p:cNvPicPr>
          <p:nvPr/>
        </p:nvPicPr>
        <p:blipFill>
          <a:blip r:embed="rId3" cstate="print"/>
          <a:srcRect r="16783"/>
          <a:stretch>
            <a:fillRect/>
          </a:stretch>
        </p:blipFill>
        <p:spPr bwMode="auto">
          <a:xfrm>
            <a:off x="1358856" y="215856"/>
            <a:ext cx="7785144" cy="4819716"/>
          </a:xfrm>
          <a:prstGeom prst="rect">
            <a:avLst/>
          </a:prstGeom>
          <a:noFill/>
        </p:spPr>
      </p:pic>
      <p:pic>
        <p:nvPicPr>
          <p:cNvPr id="4" name="3 Imagen" descr="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161"/>
            <a:ext cx="9146880" cy="6855839"/>
          </a:xfrm>
          <a:prstGeom prst="rect">
            <a:avLst/>
          </a:prstGeom>
        </p:spPr>
      </p:pic>
      <p:pic>
        <p:nvPicPr>
          <p:cNvPr id="7" name="Picture 2" descr="J:\2013\2013Diseño\Template\Logo_IROL\Logo_blanc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424" y="2197920"/>
            <a:ext cx="4576790" cy="1814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0499" y="5692806"/>
            <a:ext cx="2324749" cy="9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3549636" y="4670442"/>
            <a:ext cx="5557851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s-ES" sz="4400" b="1" spc="-150" dirty="0" smtClean="0">
                <a:solidFill>
                  <a:srgbClr val="1D8761"/>
                </a:solidFill>
              </a:rPr>
              <a:t>Expectativas de Ejecutivos </a:t>
            </a:r>
          </a:p>
          <a:p>
            <a:pPr lvl="1" algn="ctr">
              <a:spcAft>
                <a:spcPts val="600"/>
              </a:spcAft>
            </a:pPr>
            <a:r>
              <a:rPr lang="es-ES" sz="4000" b="1" spc="-1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Octubre 2015</a:t>
            </a:r>
            <a:endParaRPr lang="es-ES" sz="4400" b="1" spc="-15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83F981E-5ACD-4608-83EF-1D4CD776FC66}" type="slidenum">
              <a:rPr lang="es-ES" smtClean="0"/>
              <a:pPr>
                <a:defRPr/>
              </a:pPr>
              <a:t>1</a:t>
            </a:fld>
            <a:endParaRPr lang="es-E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139777" y="1671512"/>
          <a:ext cx="6316749" cy="443891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5276166"/>
                <a:gridCol w="1040583"/>
              </a:tblGrid>
              <a:tr h="53696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Octubre</a:t>
                      </a:r>
                    </a:p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Eliminación de impuestos distorsivos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Clarificación de reglas de juego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Política fiscal pro inversión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Financiamiento de largo plazo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Renegociación con acreedores externos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Recomposición de costos laborales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Negociación activa con los organismos internacionales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marL="0" marR="0" indent="95250" algn="l" defTabSz="91375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Disminución de regulaciones burocráticas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Eliminación de bolsones de competencia desleal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Promoción de mercado de capitales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Promoción de apertura de las empresas a la Bolsa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3396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Otras 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 Box 50"/>
          <p:cNvSpPr txBox="1">
            <a:spLocks noChangeArrowheads="1"/>
          </p:cNvSpPr>
          <p:nvPr/>
        </p:nvSpPr>
        <p:spPr bwMode="auto">
          <a:xfrm>
            <a:off x="0" y="507960"/>
            <a:ext cx="91440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Tres factores que juegan en conjunto:  cambios impositivos, reglas de juego claras y política fiscal pro inversión.</a:t>
            </a:r>
          </a:p>
        </p:txBody>
      </p:sp>
      <p:sp>
        <p:nvSpPr>
          <p:cNvPr id="7" name="6 Rectángulo"/>
          <p:cNvSpPr/>
          <p:nvPr/>
        </p:nvSpPr>
        <p:spPr>
          <a:xfrm rot="10800000" flipV="1">
            <a:off x="7875" y="1238221"/>
            <a:ext cx="6280236" cy="5842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dirty="0" smtClean="0">
                <a:solidFill>
                  <a:schemeClr val="tx1"/>
                </a:solidFill>
              </a:rPr>
              <a:t>¿Qué medidas considera apropiadas para promover la inversión en 2016?</a:t>
            </a:r>
            <a:r>
              <a:rPr lang="es-ES" sz="1600" dirty="0" smtClean="0">
                <a:solidFill>
                  <a:schemeClr val="tx1"/>
                </a:solidFill>
              </a:rPr>
              <a:t> Respuestas múltiples -%- </a:t>
            </a: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-1526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Inversión</a:t>
            </a:r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7524327" y="1674438"/>
          <a:ext cx="1027590" cy="441831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1027590"/>
              </a:tblGrid>
              <a:tr h="552925"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Octubre</a:t>
                      </a:r>
                    </a:p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marL="0" marR="0" indent="0" algn="ctr" defTabSz="91375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167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9 Elipse"/>
          <p:cNvSpPr/>
          <p:nvPr/>
        </p:nvSpPr>
        <p:spPr>
          <a:xfrm>
            <a:off x="8944354" y="6340834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10</a:t>
            </a:fld>
            <a:endParaRPr lang="es-AR" dirty="0"/>
          </a:p>
        </p:txBody>
      </p:sp>
      <p:sp>
        <p:nvSpPr>
          <p:cNvPr id="11" name="10 Rectángulo"/>
          <p:cNvSpPr/>
          <p:nvPr/>
        </p:nvSpPr>
        <p:spPr>
          <a:xfrm>
            <a:off x="1139778" y="2224071"/>
            <a:ext cx="7412139" cy="985851"/>
          </a:xfrm>
          <a:prstGeom prst="rect">
            <a:avLst/>
          </a:prstGeom>
          <a:noFill/>
          <a:ln w="38100">
            <a:solidFill>
              <a:srgbClr val="1769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75161687"/>
              </p:ext>
            </p:extLst>
          </p:nvPr>
        </p:nvGraphicFramePr>
        <p:xfrm>
          <a:off x="1494728" y="1628800"/>
          <a:ext cx="4973643" cy="459210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3901688"/>
                <a:gridCol w="1071955"/>
              </a:tblGrid>
              <a:tr h="43573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72000" marR="72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Octubre</a:t>
                      </a:r>
                    </a:p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Salarios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Retención de talentos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Tecnología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Atracción de personal idóneo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Condiciones de comercio internacional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Tensión</a:t>
                      </a:r>
                      <a:r>
                        <a:rPr lang="es-E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sindical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Obtención de crédito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Tarifas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Provisión de insumos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Cumplimiento regulatorio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Energía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Otros 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 Box 50"/>
          <p:cNvSpPr txBox="1">
            <a:spLocks noChangeArrowheads="1"/>
          </p:cNvSpPr>
          <p:nvPr/>
        </p:nvSpPr>
        <p:spPr bwMode="auto">
          <a:xfrm>
            <a:off x="0" y="654012"/>
            <a:ext cx="91440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Se mantiene la importancia de salarios, retención de talentos y atracción de personal idóneo.</a:t>
            </a:r>
          </a:p>
          <a:p>
            <a:pPr algn="ctr" eaLnBrk="0" hangingPunct="0"/>
            <a:r>
              <a:rPr lang="es-ES" b="1" dirty="0" smtClean="0"/>
              <a:t> Continua el incremento del peso de la tecnología.</a:t>
            </a:r>
          </a:p>
        </p:txBody>
      </p:sp>
      <p:sp>
        <p:nvSpPr>
          <p:cNvPr id="7" name="6 Rectángulo"/>
          <p:cNvSpPr/>
          <p:nvPr/>
        </p:nvSpPr>
        <p:spPr>
          <a:xfrm rot="10800000" flipV="1">
            <a:off x="37766" y="1256544"/>
            <a:ext cx="5002286" cy="8763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dirty="0" smtClean="0">
                <a:solidFill>
                  <a:schemeClr val="tx1"/>
                </a:solidFill>
              </a:rPr>
              <a:t>¿Cuáles serán los temas más importantes</a:t>
            </a:r>
          </a:p>
          <a:p>
            <a:pPr marL="108000"/>
            <a:r>
              <a:rPr lang="es-ES" dirty="0" smtClean="0">
                <a:solidFill>
                  <a:schemeClr val="tx1"/>
                </a:solidFill>
              </a:rPr>
              <a:t>y los desafíos para su negocio en 2016? </a:t>
            </a:r>
          </a:p>
          <a:p>
            <a:pPr marL="108000"/>
            <a:r>
              <a:rPr lang="es-ES" sz="1600" dirty="0" smtClean="0">
                <a:solidFill>
                  <a:schemeClr val="tx1"/>
                </a:solidFill>
              </a:rPr>
              <a:t>Respuestas múltiples -%- </a:t>
            </a:r>
            <a:endParaRPr lang="es-ES" sz="1400" dirty="0" smtClean="0">
              <a:solidFill>
                <a:schemeClr val="tx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-1526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Desafíos 2016</a:t>
            </a: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18507391"/>
              </p:ext>
            </p:extLst>
          </p:nvPr>
        </p:nvGraphicFramePr>
        <p:xfrm>
          <a:off x="6538986" y="1628800"/>
          <a:ext cx="949338" cy="459210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949338"/>
              </a:tblGrid>
              <a:tr h="558165"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Octubre</a:t>
                      </a:r>
                    </a:p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</a:t>
                      </a:r>
                      <a:endParaRPr lang="es-ES" sz="18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9 Elipse"/>
          <p:cNvSpPr/>
          <p:nvPr/>
        </p:nvSpPr>
        <p:spPr>
          <a:xfrm>
            <a:off x="8944354" y="6350040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2746350" y="6359576"/>
            <a:ext cx="2133600" cy="501646"/>
          </a:xfrm>
        </p:spPr>
        <p:txBody>
          <a:bodyPr/>
          <a:lstStyle/>
          <a:p>
            <a:fld id="{180963A0-0DD0-46C6-B448-C8FAEB3BE8D4}" type="slidenum">
              <a:rPr lang="es-AR" smtClean="0"/>
              <a:pPr/>
              <a:t>11</a:t>
            </a:fld>
            <a:endParaRPr lang="es-A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833525" y="2333610"/>
          <a:ext cx="4970723" cy="358362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3956706"/>
                <a:gridCol w="1014017"/>
              </a:tblGrid>
              <a:tr h="435733">
                <a:tc>
                  <a:txBody>
                    <a:bodyPr/>
                    <a:lstStyle/>
                    <a:p>
                      <a:pPr marL="108000" algn="l" fontAlgn="b"/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Octubre</a:t>
                      </a:r>
                    </a:p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t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Energía (Electricidad)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t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Rutas / estado de caminos internos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t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Energía (Gas)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t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Ferrocarril de carga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t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Telecomunicaciones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t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Puertos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indent="95250" algn="l" rtl="0" fontAlgn="t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Energía (Petróleo)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l" rtl="0" fontAlgn="t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Otras respuestas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108000" algn="l" fontAlgn="t"/>
                      <a:r>
                        <a:rPr lang="es-E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Promedio de respuestas</a:t>
                      </a:r>
                      <a:endParaRPr lang="es-ES" sz="18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2.7</a:t>
                      </a:r>
                      <a:endParaRPr lang="es-ES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 rot="10800000" flipV="1">
            <a:off x="7874" y="1384271"/>
            <a:ext cx="5896273" cy="65723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dirty="0" smtClean="0">
                <a:solidFill>
                  <a:schemeClr val="tx1"/>
                </a:solidFill>
              </a:rPr>
              <a:t> ¿Qué tipo de inversión cree necesaria para pensar en una Argentina 2016 productiva? </a:t>
            </a:r>
            <a:r>
              <a:rPr lang="es-ES" sz="1600" dirty="0" smtClean="0">
                <a:solidFill>
                  <a:schemeClr val="tx1"/>
                </a:solidFill>
              </a:rPr>
              <a:t>Respuestas múltiples -%-</a:t>
            </a: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-1526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Inversión para Argentina 2016 productiva</a:t>
            </a:r>
          </a:p>
        </p:txBody>
      </p:sp>
      <p:sp>
        <p:nvSpPr>
          <p:cNvPr id="10" name="9 Elipse"/>
          <p:cNvSpPr/>
          <p:nvPr/>
        </p:nvSpPr>
        <p:spPr>
          <a:xfrm>
            <a:off x="8944354" y="6340834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Text Box 50"/>
          <p:cNvSpPr txBox="1">
            <a:spLocks noChangeArrowheads="1"/>
          </p:cNvSpPr>
          <p:nvPr/>
        </p:nvSpPr>
        <p:spPr bwMode="auto">
          <a:xfrm>
            <a:off x="0" y="727038"/>
            <a:ext cx="91440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Continua la tendencia creciente de demanda de inversiones en infraestructura.</a:t>
            </a:r>
          </a:p>
        </p:txBody>
      </p:sp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6870351" y="2333610"/>
          <a:ext cx="1014017" cy="358362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1014017"/>
              </a:tblGrid>
              <a:tr h="435733"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Octubre</a:t>
                      </a:r>
                    </a:p>
                    <a:p>
                      <a:pPr algn="ctr" rtl="0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616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2.7</a:t>
                      </a:r>
                      <a:endParaRPr lang="es-ES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12</a:t>
            </a:fld>
            <a:endParaRPr lang="es-AR" dirty="0"/>
          </a:p>
        </p:txBody>
      </p:sp>
      <p:cxnSp>
        <p:nvCxnSpPr>
          <p:cNvPr id="12" name="11 Conector recto de flecha"/>
          <p:cNvCxnSpPr/>
          <p:nvPr/>
        </p:nvCxnSpPr>
        <p:spPr>
          <a:xfrm rot="16200000" flipH="1">
            <a:off x="7529554" y="5072084"/>
            <a:ext cx="219078" cy="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 rot="10800000" flipV="1">
            <a:off x="7867" y="1530324"/>
            <a:ext cx="7339120" cy="6840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dirty="0" smtClean="0">
                <a:solidFill>
                  <a:schemeClr val="tx1"/>
                </a:solidFill>
              </a:rPr>
              <a:t>¿Cómo considera su grado de competitividad a nivel internacional? -</a:t>
            </a:r>
            <a:r>
              <a:rPr lang="es-ES" sz="1600" dirty="0" smtClean="0">
                <a:solidFill>
                  <a:schemeClr val="tx1"/>
                </a:solidFill>
              </a:rPr>
              <a:t>% -</a:t>
            </a: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-1526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Competitividad en el país </a:t>
            </a:r>
          </a:p>
        </p:txBody>
      </p:sp>
      <p:sp>
        <p:nvSpPr>
          <p:cNvPr id="10" name="9 Elipse"/>
          <p:cNvSpPr/>
          <p:nvPr/>
        </p:nvSpPr>
        <p:spPr>
          <a:xfrm>
            <a:off x="8944354" y="6340834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Text Box 50"/>
          <p:cNvSpPr txBox="1">
            <a:spLocks noChangeArrowheads="1"/>
          </p:cNvSpPr>
          <p:nvPr/>
        </p:nvSpPr>
        <p:spPr bwMode="auto">
          <a:xfrm>
            <a:off x="0" y="727038"/>
            <a:ext cx="914400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La competitividad es vista como variable del tipo de cambio.</a:t>
            </a:r>
          </a:p>
          <a:p>
            <a:pPr algn="ctr" eaLnBrk="0" hangingPunct="0"/>
            <a:r>
              <a:rPr lang="es-ES" b="1" dirty="0"/>
              <a:t>S</a:t>
            </a:r>
            <a:r>
              <a:rPr lang="es-ES" b="1" dirty="0" smtClean="0"/>
              <a:t>e perciben deficiencias del país en este aspecto.</a:t>
            </a:r>
          </a:p>
          <a:p>
            <a:pPr algn="ctr" eaLnBrk="0" hangingPunct="0"/>
            <a:endParaRPr lang="es-ES" b="1" dirty="0" smtClean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13</a:t>
            </a:fld>
            <a:endParaRPr lang="es-AR" dirty="0"/>
          </a:p>
        </p:txBody>
      </p: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1431882" y="2844792"/>
          <a:ext cx="5915107" cy="1971701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4221353"/>
                <a:gridCol w="846877"/>
                <a:gridCol w="846877"/>
              </a:tblGrid>
              <a:tr h="649841">
                <a:tc>
                  <a:txBody>
                    <a:bodyPr/>
                    <a:lstStyle/>
                    <a:p>
                      <a:pPr marL="108000" algn="l" fontAlgn="b"/>
                      <a:endParaRPr lang="es-ES" sz="18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Junio</a:t>
                      </a:r>
                    </a:p>
                    <a:p>
                      <a:pPr marL="0" algn="ctr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2015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Octubre 2015</a:t>
                      </a:r>
                      <a:endParaRPr lang="es-E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330465">
                <a:tc>
                  <a:txBody>
                    <a:bodyPr/>
                    <a:lstStyle/>
                    <a:p>
                      <a:pPr marL="0" indent="95250" algn="l" fontAlgn="t"/>
                      <a:r>
                        <a:rPr lang="es-ES" sz="1800" b="0" i="0" u="none" strike="noStrike" dirty="0" smtClean="0">
                          <a:latin typeface="+mn-lt"/>
                        </a:rPr>
                        <a:t>Alto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16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0465">
                <a:tc>
                  <a:txBody>
                    <a:bodyPr/>
                    <a:lstStyle/>
                    <a:p>
                      <a:pPr marL="0" indent="95250" algn="l" fontAlgn="t"/>
                      <a:r>
                        <a:rPr lang="es-ES" sz="1800" b="0" i="0" u="none" strike="noStrike" dirty="0" smtClean="0">
                          <a:latin typeface="+mn-lt"/>
                        </a:rPr>
                        <a:t>Depende </a:t>
                      </a:r>
                      <a:r>
                        <a:rPr lang="es-ES" sz="1800" b="0" i="0" u="none" strike="noStrike" dirty="0">
                          <a:latin typeface="+mn-lt"/>
                        </a:rPr>
                        <a:t>del tipo de cambio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33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0465">
                <a:tc>
                  <a:txBody>
                    <a:bodyPr/>
                    <a:lstStyle/>
                    <a:p>
                      <a:pPr marL="0" indent="95250" algn="l" fontAlgn="t"/>
                      <a:r>
                        <a:rPr lang="es-ES" sz="1800" b="0" i="0" u="none" strike="noStrike" dirty="0" smtClean="0">
                          <a:latin typeface="+mn-lt"/>
                        </a:rPr>
                        <a:t>Bajo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31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0465">
                <a:tc>
                  <a:txBody>
                    <a:bodyPr/>
                    <a:lstStyle/>
                    <a:p>
                      <a:pPr marL="0" indent="95250" algn="l" fontAlgn="t"/>
                      <a:r>
                        <a:rPr lang="es-ES" sz="1800" b="0" i="0" u="none" strike="noStrike" dirty="0" smtClean="0">
                          <a:latin typeface="+mn-lt"/>
                        </a:rPr>
                        <a:t>Prefiero no responder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19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4" name="13 Conector recto de flecha"/>
          <p:cNvCxnSpPr/>
          <p:nvPr/>
        </p:nvCxnSpPr>
        <p:spPr>
          <a:xfrm rot="10800000" flipV="1">
            <a:off x="7091398" y="4159260"/>
            <a:ext cx="255593" cy="14605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Elipse"/>
          <p:cNvSpPr>
            <a:spLocks noChangeArrowheads="1"/>
          </p:cNvSpPr>
          <p:nvPr/>
        </p:nvSpPr>
        <p:spPr bwMode="auto">
          <a:xfrm>
            <a:off x="5849954" y="3794130"/>
            <a:ext cx="1314469" cy="401644"/>
          </a:xfrm>
          <a:prstGeom prst="ellips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 rot="10800000" flipV="1">
            <a:off x="7873" y="1420784"/>
            <a:ext cx="7740758" cy="65723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dirty="0" smtClean="0">
                <a:solidFill>
                  <a:schemeClr val="tx1"/>
                </a:solidFill>
              </a:rPr>
              <a:t>¿Cómo entiende Ud. que la aplicación de las políticas de “Buen Gobierno Corporativo” influye en la competitividad de las empresas? </a:t>
            </a:r>
            <a:r>
              <a:rPr lang="es-ES" sz="1600" dirty="0" smtClean="0">
                <a:solidFill>
                  <a:schemeClr val="tx1"/>
                </a:solidFill>
              </a:rPr>
              <a:t>-%-</a:t>
            </a: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-1526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Políticas de Gobierno Corporativo</a:t>
            </a:r>
          </a:p>
        </p:txBody>
      </p:sp>
      <p:sp>
        <p:nvSpPr>
          <p:cNvPr id="10" name="9 Elipse"/>
          <p:cNvSpPr/>
          <p:nvPr/>
        </p:nvSpPr>
        <p:spPr>
          <a:xfrm>
            <a:off x="8944354" y="6340834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Text Box 50"/>
          <p:cNvSpPr txBox="1">
            <a:spLocks noChangeArrowheads="1"/>
          </p:cNvSpPr>
          <p:nvPr/>
        </p:nvSpPr>
        <p:spPr bwMode="auto">
          <a:xfrm>
            <a:off x="0" y="690525"/>
            <a:ext cx="91440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Si bien todavía existen dudas y omisiones, para la mayoría de las empresas consultadas, la competitividad esta vinculada al “Buen Gobierno Corporativo”.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14</a:t>
            </a:fld>
            <a:endParaRPr lang="es-AR" dirty="0"/>
          </a:p>
        </p:txBody>
      </p:sp>
      <p:sp>
        <p:nvSpPr>
          <p:cNvPr id="12" name="11 Rectángulo"/>
          <p:cNvSpPr/>
          <p:nvPr/>
        </p:nvSpPr>
        <p:spPr>
          <a:xfrm rot="10800000" flipV="1">
            <a:off x="0" y="2443147"/>
            <a:ext cx="3468735" cy="4016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hangingPunct="0">
              <a:lnSpc>
                <a:spcPts val="2600"/>
              </a:lnSpc>
              <a:defRPr/>
            </a:pPr>
            <a:r>
              <a:rPr lang="es-ES" sz="2000" b="1" dirty="0" smtClean="0">
                <a:latin typeface="Calibri" pitchFamily="34" charset="0"/>
              </a:rPr>
              <a:t>En su empresa</a:t>
            </a:r>
            <a:endParaRPr lang="es-ES" sz="2000" b="1" dirty="0">
              <a:latin typeface="Calibri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 rot="10800000" flipV="1">
            <a:off x="5083182" y="2443148"/>
            <a:ext cx="3468735" cy="4016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hangingPunct="0">
              <a:lnSpc>
                <a:spcPts val="2600"/>
              </a:lnSpc>
              <a:defRPr/>
            </a:pPr>
            <a:r>
              <a:rPr lang="es-ES" sz="2000" b="1" dirty="0" smtClean="0">
                <a:latin typeface="Calibri" pitchFamily="34" charset="0"/>
              </a:rPr>
              <a:t>En las empresas en general</a:t>
            </a:r>
            <a:endParaRPr lang="es-ES" sz="2000" b="1" dirty="0">
              <a:latin typeface="Calibri" pitchFamily="34" charset="0"/>
            </a:endParaRPr>
          </a:p>
        </p:txBody>
      </p:sp>
      <p:graphicFrame>
        <p:nvGraphicFramePr>
          <p:cNvPr id="16" name="1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658606"/>
              </p:ext>
            </p:extLst>
          </p:nvPr>
        </p:nvGraphicFramePr>
        <p:xfrm>
          <a:off x="190440" y="3222018"/>
          <a:ext cx="4746690" cy="225171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1643085"/>
                <a:gridCol w="1442264"/>
                <a:gridCol w="1661341"/>
              </a:tblGrid>
              <a:tr h="506381">
                <a:tc>
                  <a:txBody>
                    <a:bodyPr/>
                    <a:lstStyle/>
                    <a:p>
                      <a:pPr marL="108000" algn="l" fontAlgn="b"/>
                      <a:endParaRPr lang="es-ES" sz="18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En el ámbito nacional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En el ámbito internacional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257511">
                <a:tc>
                  <a:txBody>
                    <a:bodyPr/>
                    <a:lstStyle/>
                    <a:p>
                      <a:pPr algn="l" fontAlgn="t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Influye mucho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31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30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7511">
                <a:tc>
                  <a:txBody>
                    <a:bodyPr/>
                    <a:lstStyle/>
                    <a:p>
                      <a:pPr algn="l" fontAlgn="t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Influye algo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30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22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7511">
                <a:tc>
                  <a:txBody>
                    <a:bodyPr/>
                    <a:lstStyle/>
                    <a:p>
                      <a:pPr algn="l" fontAlgn="t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Influye poco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11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9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7511">
                <a:tc>
                  <a:txBody>
                    <a:bodyPr/>
                    <a:lstStyle/>
                    <a:p>
                      <a:pPr algn="l" fontAlgn="t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 influye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7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9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7511">
                <a:tc>
                  <a:txBody>
                    <a:bodyPr/>
                    <a:lstStyle/>
                    <a:p>
                      <a:pPr algn="l" fontAlgn="t"/>
                      <a:r>
                        <a:rPr lang="es-E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Prefiero no responder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21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30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5375286" y="3209922"/>
          <a:ext cx="3103605" cy="226380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1442264"/>
                <a:gridCol w="1661341"/>
              </a:tblGrid>
              <a:tr h="506381">
                <a:tc>
                  <a:txBody>
                    <a:bodyPr/>
                    <a:lstStyle/>
                    <a:p>
                      <a:pPr marL="0" algn="ctr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En el ámbito nacional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s-ES" sz="18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En el ámbito internacional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25751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34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39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751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28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32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751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18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4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751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2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4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026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17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800" b="0" i="0" u="none" strike="noStrike" dirty="0" smtClean="0">
                          <a:latin typeface="+mn-lt"/>
                        </a:rPr>
                        <a:t>21</a:t>
                      </a:r>
                      <a:endParaRPr lang="es-ES" sz="18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12 Elipse"/>
          <p:cNvSpPr>
            <a:spLocks noChangeArrowheads="1"/>
          </p:cNvSpPr>
          <p:nvPr/>
        </p:nvSpPr>
        <p:spPr bwMode="auto">
          <a:xfrm>
            <a:off x="2344707" y="3794130"/>
            <a:ext cx="401643" cy="547696"/>
          </a:xfrm>
          <a:prstGeom prst="ellipse">
            <a:avLst/>
          </a:prstGeom>
          <a:noFill/>
          <a:ln w="28575" algn="ctr">
            <a:solidFill>
              <a:srgbClr val="17694B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4" name="13 Elipse"/>
          <p:cNvSpPr>
            <a:spLocks noChangeArrowheads="1"/>
          </p:cNvSpPr>
          <p:nvPr/>
        </p:nvSpPr>
        <p:spPr bwMode="auto">
          <a:xfrm>
            <a:off x="3878253" y="3794129"/>
            <a:ext cx="401643" cy="547696"/>
          </a:xfrm>
          <a:prstGeom prst="ellipse">
            <a:avLst/>
          </a:prstGeom>
          <a:noFill/>
          <a:ln w="28575" algn="ctr">
            <a:solidFill>
              <a:srgbClr val="17694B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" name="17 Elipse"/>
          <p:cNvSpPr>
            <a:spLocks noChangeArrowheads="1"/>
          </p:cNvSpPr>
          <p:nvPr/>
        </p:nvSpPr>
        <p:spPr bwMode="auto">
          <a:xfrm>
            <a:off x="5886468" y="3794130"/>
            <a:ext cx="401643" cy="547696"/>
          </a:xfrm>
          <a:prstGeom prst="ellipse">
            <a:avLst/>
          </a:prstGeom>
          <a:noFill/>
          <a:ln w="28575" algn="ctr">
            <a:solidFill>
              <a:srgbClr val="17694B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9" name="18 Elipse"/>
          <p:cNvSpPr>
            <a:spLocks noChangeArrowheads="1"/>
          </p:cNvSpPr>
          <p:nvPr/>
        </p:nvSpPr>
        <p:spPr bwMode="auto">
          <a:xfrm>
            <a:off x="7420014" y="3794130"/>
            <a:ext cx="401643" cy="547696"/>
          </a:xfrm>
          <a:prstGeom prst="ellipse">
            <a:avLst/>
          </a:prstGeom>
          <a:noFill/>
          <a:ln w="28575" algn="ctr">
            <a:solidFill>
              <a:srgbClr val="17694B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/>
      <p:bldP spid="12" grpId="0" animBg="1"/>
      <p:bldP spid="15" grpId="0" animBg="1"/>
      <p:bldP spid="13" grpId="0" animBg="1"/>
      <p:bldP spid="14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555570" y="727038"/>
            <a:ext cx="8178912" cy="5294385"/>
          </a:xfrm>
          <a:prstGeom prst="rect">
            <a:avLst/>
          </a:prstGeom>
          <a:ln w="28575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marR="71755" lvl="0" indent="-342900" algn="just">
              <a:spcAft>
                <a:spcPts val="600"/>
              </a:spcAft>
              <a:buClr>
                <a:srgbClr val="17694B"/>
              </a:buClr>
              <a:buFont typeface="+mj-lt"/>
              <a:buAutoNum type="arabicPeriod"/>
              <a:tabLst>
                <a:tab pos="457200" algn="l"/>
                <a:tab pos="2409825" algn="l"/>
              </a:tabLst>
            </a:pPr>
            <a:r>
              <a:rPr lang="es-ES" dirty="0" smtClean="0">
                <a:solidFill>
                  <a:srgbClr val="000000"/>
                </a:solidFill>
                <a:ea typeface="Batang"/>
              </a:rPr>
              <a:t>Se espera un próximo semestre con clara tendencia positiva.</a:t>
            </a:r>
          </a:p>
          <a:p>
            <a:pPr marL="342900" marR="71755" lvl="0" indent="-342900" algn="just">
              <a:spcAft>
                <a:spcPts val="600"/>
              </a:spcAft>
              <a:buClr>
                <a:srgbClr val="17694B"/>
              </a:buClr>
              <a:buFont typeface="+mj-lt"/>
              <a:buAutoNum type="arabicPeriod"/>
              <a:tabLst>
                <a:tab pos="457200" algn="l"/>
                <a:tab pos="2409825" algn="l"/>
              </a:tabLst>
            </a:pPr>
            <a:endParaRPr lang="es-ES" dirty="0" smtClean="0">
              <a:solidFill>
                <a:srgbClr val="000000"/>
              </a:solidFill>
              <a:ea typeface="Batang"/>
            </a:endParaRPr>
          </a:p>
          <a:p>
            <a:pPr marL="342900" marR="71755" lvl="0" indent="-342900" algn="just">
              <a:spcAft>
                <a:spcPts val="600"/>
              </a:spcAft>
              <a:buClr>
                <a:srgbClr val="17694B"/>
              </a:buClr>
              <a:buFont typeface="+mj-lt"/>
              <a:buAutoNum type="arabicPeriod"/>
              <a:tabLst>
                <a:tab pos="457200" algn="l"/>
                <a:tab pos="2409825" algn="l"/>
              </a:tabLst>
            </a:pPr>
            <a:r>
              <a:rPr lang="es-ES" dirty="0" smtClean="0">
                <a:solidFill>
                  <a:srgbClr val="000000"/>
                </a:solidFill>
                <a:ea typeface="Batang"/>
              </a:rPr>
              <a:t>Tendencia futura </a:t>
            </a:r>
            <a:r>
              <a:rPr lang="es-ES" dirty="0" err="1" smtClean="0">
                <a:solidFill>
                  <a:srgbClr val="000000"/>
                </a:solidFill>
                <a:ea typeface="Batang"/>
              </a:rPr>
              <a:t>superadora</a:t>
            </a:r>
            <a:r>
              <a:rPr lang="es-ES" dirty="0" smtClean="0">
                <a:solidFill>
                  <a:srgbClr val="000000"/>
                </a:solidFill>
                <a:ea typeface="Batang"/>
              </a:rPr>
              <a:t> de las expectativas respecto a los años anteriores.</a:t>
            </a:r>
          </a:p>
          <a:p>
            <a:pPr marL="342900" marR="71755" lvl="0" indent="-342900" algn="just">
              <a:spcAft>
                <a:spcPts val="600"/>
              </a:spcAft>
              <a:buClr>
                <a:srgbClr val="17694B"/>
              </a:buClr>
              <a:buFont typeface="+mj-lt"/>
              <a:buAutoNum type="arabicPeriod"/>
              <a:tabLst>
                <a:tab pos="457200" algn="l"/>
                <a:tab pos="2409825" algn="l"/>
              </a:tabLst>
            </a:pPr>
            <a:endParaRPr lang="es-ES" dirty="0" smtClean="0">
              <a:solidFill>
                <a:srgbClr val="000000"/>
              </a:solidFill>
              <a:ea typeface="Batang"/>
            </a:endParaRPr>
          </a:p>
          <a:p>
            <a:pPr marL="342900" marR="71755" lvl="0" indent="-342900" algn="just">
              <a:spcAft>
                <a:spcPts val="600"/>
              </a:spcAft>
              <a:buClr>
                <a:srgbClr val="17694B"/>
              </a:buClr>
              <a:buFont typeface="+mj-lt"/>
              <a:buAutoNum type="arabicPeriod"/>
              <a:tabLst>
                <a:tab pos="457200" algn="l"/>
                <a:tab pos="2409825" algn="l"/>
              </a:tabLst>
            </a:pPr>
            <a:r>
              <a:rPr lang="es-ES" dirty="0" smtClean="0">
                <a:solidFill>
                  <a:srgbClr val="000000"/>
                </a:solidFill>
                <a:ea typeface="Batang"/>
              </a:rPr>
              <a:t>Para el próximo año se prevé una tendencia claramente positiva de exportaciones, ventas e inversión. Empleo se mantendrá estable.</a:t>
            </a:r>
          </a:p>
          <a:p>
            <a:pPr marL="342900" marR="71755" lvl="0" indent="-342900" algn="just">
              <a:spcAft>
                <a:spcPts val="600"/>
              </a:spcAft>
              <a:buClr>
                <a:srgbClr val="17694B"/>
              </a:buClr>
              <a:buFont typeface="+mj-lt"/>
              <a:buAutoNum type="arabicPeriod"/>
              <a:tabLst>
                <a:tab pos="457200" algn="l"/>
                <a:tab pos="2409825" algn="l"/>
              </a:tabLst>
            </a:pPr>
            <a:endParaRPr lang="es-ES" dirty="0" smtClean="0">
              <a:solidFill>
                <a:srgbClr val="000000"/>
              </a:solidFill>
              <a:ea typeface="Batang"/>
            </a:endParaRPr>
          </a:p>
          <a:p>
            <a:pPr marL="342900" marR="71755" lvl="0" indent="-342900" algn="just">
              <a:spcAft>
                <a:spcPts val="600"/>
              </a:spcAft>
              <a:buClr>
                <a:srgbClr val="17694B"/>
              </a:buClr>
              <a:buFont typeface="+mj-lt"/>
              <a:buAutoNum type="arabicPeriod"/>
              <a:tabLst>
                <a:tab pos="457200" algn="l"/>
                <a:tab pos="2409825" algn="l"/>
              </a:tabLst>
            </a:pPr>
            <a:r>
              <a:rPr lang="es-ES" dirty="0" smtClean="0">
                <a:solidFill>
                  <a:srgbClr val="000000"/>
                </a:solidFill>
                <a:ea typeface="Batang"/>
              </a:rPr>
              <a:t>Los principales factores de mejora siguen siendo los internos a cada empresa.</a:t>
            </a:r>
          </a:p>
          <a:p>
            <a:pPr marL="342900" marR="71755" lvl="0" indent="-342900" algn="just">
              <a:spcAft>
                <a:spcPts val="600"/>
              </a:spcAft>
              <a:buClr>
                <a:srgbClr val="17694B"/>
              </a:buClr>
              <a:buFont typeface="+mj-lt"/>
              <a:buAutoNum type="arabicPeriod"/>
              <a:tabLst>
                <a:tab pos="457200" algn="l"/>
                <a:tab pos="2409825" algn="l"/>
              </a:tabLst>
            </a:pPr>
            <a:endParaRPr lang="es-ES" dirty="0" smtClean="0">
              <a:solidFill>
                <a:srgbClr val="000000"/>
              </a:solidFill>
              <a:ea typeface="Batang"/>
            </a:endParaRPr>
          </a:p>
          <a:p>
            <a:pPr marL="342900" marR="71755" lvl="0" indent="-342900" algn="just">
              <a:spcAft>
                <a:spcPts val="600"/>
              </a:spcAft>
              <a:buClr>
                <a:srgbClr val="17694B"/>
              </a:buClr>
              <a:buFont typeface="+mj-lt"/>
              <a:buAutoNum type="arabicPeriod"/>
              <a:tabLst>
                <a:tab pos="457200" algn="l"/>
                <a:tab pos="2409825" algn="l"/>
              </a:tabLst>
            </a:pPr>
            <a:r>
              <a:rPr lang="es-ES" dirty="0" smtClean="0">
                <a:solidFill>
                  <a:srgbClr val="000000"/>
                </a:solidFill>
                <a:ea typeface="Batang"/>
              </a:rPr>
              <a:t>En un contexto de caída de  rentabilidad, aumenta la proporción de empresarios que pueden recuperar el terreno perdido.</a:t>
            </a:r>
          </a:p>
        </p:txBody>
      </p:sp>
      <p:sp>
        <p:nvSpPr>
          <p:cNvPr id="7" name="6 Elipse"/>
          <p:cNvSpPr/>
          <p:nvPr/>
        </p:nvSpPr>
        <p:spPr>
          <a:xfrm>
            <a:off x="8944354" y="6350040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Emergentes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15</a:t>
            </a:fld>
            <a:endParaRPr lang="es-A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685799" y="762000"/>
            <a:ext cx="8158221" cy="5549976"/>
          </a:xfrm>
          <a:prstGeom prst="rect">
            <a:avLst/>
          </a:prstGeom>
          <a:ln w="28575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0850" indent="-450850">
              <a:buClr>
                <a:srgbClr val="17694B"/>
              </a:buClr>
              <a:buFont typeface="+mj-lt"/>
              <a:buAutoNum type="arabicPeriod" startAt="6"/>
            </a:pPr>
            <a:r>
              <a:rPr lang="es-ES" dirty="0" smtClean="0">
                <a:solidFill>
                  <a:schemeClr val="tx1"/>
                </a:solidFill>
              </a:rPr>
              <a:t>Se ha ampliado la brecha de la capacidad disponible como consecuencia de la retracción de semestres anteriores en las ventas. Aún así el 68% tiene más del 70% de capacidad empleada</a:t>
            </a:r>
          </a:p>
          <a:p>
            <a:pPr marL="450850" indent="-450850">
              <a:buClr>
                <a:srgbClr val="17694B"/>
              </a:buClr>
              <a:buFont typeface="+mj-lt"/>
              <a:buAutoNum type="arabicPeriod" startAt="6"/>
            </a:pPr>
            <a:endParaRPr lang="es-ES" dirty="0" smtClean="0">
              <a:solidFill>
                <a:schemeClr val="tx1"/>
              </a:solidFill>
            </a:endParaRPr>
          </a:p>
          <a:p>
            <a:pPr marL="450850" indent="-450850">
              <a:buClr>
                <a:srgbClr val="17694B"/>
              </a:buClr>
              <a:buFont typeface="+mj-lt"/>
              <a:buAutoNum type="arabicPeriod" startAt="6"/>
            </a:pPr>
            <a:r>
              <a:rPr lang="es-ES" dirty="0" smtClean="0">
                <a:solidFill>
                  <a:schemeClr val="tx1"/>
                </a:solidFill>
              </a:rPr>
              <a:t>Las inversiones sobre las ventas se mantienen estables en el 11% (en los últimos años han oscilado entre  10 % y 13%). Las inversiones “Soft” o blandas se ubican por encima de las “Hard” o duras.</a:t>
            </a:r>
          </a:p>
          <a:p>
            <a:pPr marL="450850" indent="-450850">
              <a:buClr>
                <a:srgbClr val="17694B"/>
              </a:buClr>
              <a:buFont typeface="+mj-lt"/>
              <a:buAutoNum type="arabicPeriod" startAt="6"/>
            </a:pPr>
            <a:endParaRPr lang="es-ES" dirty="0" smtClean="0">
              <a:solidFill>
                <a:schemeClr val="tx1"/>
              </a:solidFill>
            </a:endParaRPr>
          </a:p>
          <a:p>
            <a:pPr marL="450850" indent="-450850">
              <a:buClr>
                <a:srgbClr val="17694B"/>
              </a:buClr>
              <a:buFont typeface="+mj-lt"/>
              <a:buAutoNum type="arabicPeriod" startAt="6"/>
            </a:pPr>
            <a:r>
              <a:rPr lang="es-ES" dirty="0" smtClean="0">
                <a:solidFill>
                  <a:schemeClr val="tx1"/>
                </a:solidFill>
              </a:rPr>
              <a:t>En la visión de futuro, los tres factores predominantes que señalan para promocionar las inversiones son: eliminación de impuestos distorsivos, clarificación de las reglas del juego y reforma impositiva.</a:t>
            </a:r>
          </a:p>
          <a:p>
            <a:pPr marL="450850" indent="-450850">
              <a:buClr>
                <a:srgbClr val="17694B"/>
              </a:buClr>
              <a:buFont typeface="+mj-lt"/>
              <a:buAutoNum type="arabicPeriod" startAt="6"/>
            </a:pPr>
            <a:endParaRPr lang="es-ES" dirty="0" smtClean="0">
              <a:solidFill>
                <a:schemeClr val="tx1"/>
              </a:solidFill>
            </a:endParaRPr>
          </a:p>
          <a:p>
            <a:pPr marL="450850" indent="-450850">
              <a:buClr>
                <a:srgbClr val="17694B"/>
              </a:buClr>
              <a:buFont typeface="+mj-lt"/>
              <a:buAutoNum type="arabicPeriod" startAt="6"/>
            </a:pPr>
            <a:r>
              <a:rPr lang="es-ES" dirty="0" smtClean="0">
                <a:solidFill>
                  <a:schemeClr val="tx1"/>
                </a:solidFill>
              </a:rPr>
              <a:t>Los principales temas de desafío  para los empresarios continúan siendo los salarios y la retención de talentos. Continua creciendo la importancia del factor tecnológico.</a:t>
            </a:r>
          </a:p>
          <a:p>
            <a:pPr marL="450850" indent="-450850">
              <a:buClr>
                <a:srgbClr val="17694B"/>
              </a:buClr>
              <a:buFont typeface="+mj-lt"/>
              <a:buAutoNum type="arabicPeriod" startAt="6"/>
            </a:pP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8944354" y="6350040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Emergentes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16</a:t>
            </a:fld>
            <a:endParaRPr lang="es-A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685800" y="800064"/>
            <a:ext cx="8004222" cy="5292834"/>
          </a:xfrm>
          <a:prstGeom prst="rect">
            <a:avLst/>
          </a:prstGeom>
          <a:ln w="28575"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0850" indent="-450850">
              <a:buClr>
                <a:srgbClr val="17694B"/>
              </a:buClr>
              <a:buFont typeface="+mj-lt"/>
              <a:buAutoNum type="arabicPeriod" startAt="10"/>
            </a:pPr>
            <a:r>
              <a:rPr lang="es-ES" dirty="0" smtClean="0">
                <a:solidFill>
                  <a:schemeClr val="tx1"/>
                </a:solidFill>
              </a:rPr>
              <a:t>Con una disminución relativa de los requerimientos de inversión sobre el petróleo, aumentan los de infraestructura en todas sus formas.</a:t>
            </a:r>
          </a:p>
          <a:p>
            <a:pPr marL="450850" indent="-450850">
              <a:buClr>
                <a:srgbClr val="17694B"/>
              </a:buClr>
            </a:pPr>
            <a:endParaRPr lang="es-ES" dirty="0" smtClean="0">
              <a:solidFill>
                <a:schemeClr val="tx1"/>
              </a:solidFill>
            </a:endParaRPr>
          </a:p>
          <a:p>
            <a:pPr marL="450850" indent="-450850">
              <a:buClr>
                <a:srgbClr val="17694B"/>
              </a:buClr>
              <a:buFont typeface="+mj-lt"/>
              <a:buAutoNum type="arabicPeriod" startAt="11"/>
            </a:pPr>
            <a:r>
              <a:rPr lang="es-ES" dirty="0" smtClean="0">
                <a:solidFill>
                  <a:schemeClr val="tx1"/>
                </a:solidFill>
              </a:rPr>
              <a:t>La  competitividad de las empresas pareciera  estar más determinada por el tipo de cambio que por factores estructurales. Se entiende que, en general, es relativamente baja.</a:t>
            </a:r>
          </a:p>
          <a:p>
            <a:pPr>
              <a:buClr>
                <a:srgbClr val="17694B"/>
              </a:buClr>
            </a:pPr>
            <a:endParaRPr lang="es-ES" dirty="0" smtClean="0">
              <a:solidFill>
                <a:schemeClr val="tx1"/>
              </a:solidFill>
            </a:endParaRPr>
          </a:p>
          <a:p>
            <a:pPr marL="450850" indent="-450850">
              <a:buClr>
                <a:srgbClr val="17694B"/>
              </a:buClr>
              <a:buFont typeface="+mj-lt"/>
              <a:buAutoNum type="arabicPeriod" startAt="12"/>
            </a:pPr>
            <a:r>
              <a:rPr lang="es-ES" dirty="0" smtClean="0">
                <a:solidFill>
                  <a:schemeClr val="tx1"/>
                </a:solidFill>
              </a:rPr>
              <a:t>Si bien existen dudas y omisiones, para la mayoría de las empresas consultadas la competitividad esta además vinculada al “buen gobierno corporativo”.</a:t>
            </a:r>
          </a:p>
          <a:p>
            <a:pPr marL="450850" indent="-450850">
              <a:buClr>
                <a:srgbClr val="17694B"/>
              </a:buClr>
              <a:buFont typeface="+mj-lt"/>
              <a:buAutoNum type="arabicPeriod" startAt="12"/>
            </a:pP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8944354" y="6350040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Emergentes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17</a:t>
            </a:fld>
            <a:endParaRPr lang="es-A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elruidodelasnueces.com.ar/wp-content/themes/xtreme/noti/Coloquio-IDEA-300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 r="167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3 Imagen" descr="Lámina-2-VERSIÓN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2308194" y="325395"/>
            <a:ext cx="4459360" cy="4697579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pPr algn="ctr"/>
            <a:r>
              <a:rPr lang="es-ES" sz="3900" b="1" dirty="0" smtClean="0">
                <a:solidFill>
                  <a:srgbClr val="1D8761"/>
                </a:solidFill>
                <a:latin typeface="+mj-lt"/>
              </a:rPr>
              <a:t>MUCHAS GRACIAS</a:t>
            </a:r>
          </a:p>
          <a:p>
            <a:pPr algn="ctr"/>
            <a:endParaRPr lang="es-ES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algn="ctr"/>
            <a:endParaRPr lang="es-ES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algn="ctr"/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PARA RECIBIR ESTA PRESENTACIÓN:</a:t>
            </a:r>
          </a:p>
          <a:p>
            <a:pPr algn="ctr"/>
            <a:endParaRPr lang="es-ES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algn="ctr"/>
            <a:r>
              <a:rPr lang="es-E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prensa@dalessio.com.ar</a:t>
            </a:r>
          </a:p>
          <a:p>
            <a:pPr algn="ctr"/>
            <a:endParaRPr lang="es-ES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algn="ctr"/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Asunto: IDEA 2015</a:t>
            </a:r>
          </a:p>
          <a:p>
            <a:pPr algn="ctr"/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Y se la enviaremos a la brevedad.</a:t>
            </a:r>
          </a:p>
          <a:p>
            <a:pPr algn="ctr"/>
            <a:endParaRPr lang="es-ES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algn="ctr"/>
            <a:endParaRPr lang="es-ES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algn="ctr"/>
            <a:endParaRPr lang="es-ES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algn="ctr"/>
            <a:endParaRPr lang="es-ES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algn="ctr"/>
            <a:endParaRPr lang="es-ES" sz="39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6" name="5 Imagen" descr="contratapa.jpg"/>
          <p:cNvPicPr>
            <a:picLocks noChangeAspect="1"/>
          </p:cNvPicPr>
          <p:nvPr/>
        </p:nvPicPr>
        <p:blipFill>
          <a:blip r:embed="rId5" cstate="print"/>
          <a:srcRect l="27533" t="79325" r="26577" b="9494"/>
          <a:stretch>
            <a:fillRect/>
          </a:stretch>
        </p:blipFill>
        <p:spPr>
          <a:xfrm>
            <a:off x="2709837" y="4268799"/>
            <a:ext cx="4198995" cy="766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67544" y="1075382"/>
            <a:ext cx="50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>
                <a:solidFill>
                  <a:srgbClr val="17694B"/>
                </a:solidFill>
              </a:rPr>
              <a:t>[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759768" y="1367066"/>
            <a:ext cx="1431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Muestra</a:t>
            </a:r>
            <a:endParaRPr lang="es-ES" sz="28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83568" y="233877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Técnica</a:t>
            </a:r>
            <a:endParaRPr lang="es-ES" sz="2800" dirty="0"/>
          </a:p>
        </p:txBody>
      </p:sp>
      <p:sp>
        <p:nvSpPr>
          <p:cNvPr id="17" name="Text Box 50"/>
          <p:cNvSpPr txBox="1">
            <a:spLocks noChangeArrowheads="1"/>
          </p:cNvSpPr>
          <p:nvPr/>
        </p:nvSpPr>
        <p:spPr bwMode="auto">
          <a:xfrm>
            <a:off x="2483765" y="1428621"/>
            <a:ext cx="468065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" sz="2400" dirty="0" smtClean="0">
                <a:latin typeface="Calibri" pitchFamily="34" charset="0"/>
                <a:cs typeface="Times New Roman" pitchFamily="18" charset="0"/>
              </a:rPr>
              <a:t>178 ejecutivos socios de IDEA</a:t>
            </a:r>
          </a:p>
        </p:txBody>
      </p:sp>
      <p:sp>
        <p:nvSpPr>
          <p:cNvPr id="18" name="Text Box 50"/>
          <p:cNvSpPr txBox="1">
            <a:spLocks noChangeArrowheads="1"/>
          </p:cNvSpPr>
          <p:nvPr/>
        </p:nvSpPr>
        <p:spPr bwMode="auto">
          <a:xfrm>
            <a:off x="2483766" y="2400333"/>
            <a:ext cx="259941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es-AR" sz="2400" dirty="0" smtClean="0">
                <a:latin typeface="Calibri" pitchFamily="34" charset="0"/>
                <a:cs typeface="Times New Roman" pitchFamily="18" charset="0"/>
              </a:rPr>
              <a:t>Encuesta online</a:t>
            </a:r>
          </a:p>
        </p:txBody>
      </p:sp>
      <p:sp>
        <p:nvSpPr>
          <p:cNvPr id="19" name="Text Box 50"/>
          <p:cNvSpPr txBox="1">
            <a:spLocks noChangeArrowheads="1"/>
          </p:cNvSpPr>
          <p:nvPr/>
        </p:nvSpPr>
        <p:spPr bwMode="auto">
          <a:xfrm>
            <a:off x="2483766" y="3320994"/>
            <a:ext cx="471717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es-ES" sz="2400" dirty="0" smtClean="0">
                <a:latin typeface="Calibri" pitchFamily="34" charset="0"/>
                <a:cs typeface="Times New Roman" pitchFamily="18" charset="0"/>
              </a:rPr>
              <a:t>Octubre 2015</a:t>
            </a:r>
          </a:p>
        </p:txBody>
      </p:sp>
      <p:sp>
        <p:nvSpPr>
          <p:cNvPr id="28" name="27 Rectángulo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3200" dirty="0" smtClean="0"/>
              <a:t>Ficha Técnica</a:t>
            </a:r>
          </a:p>
        </p:txBody>
      </p:sp>
      <p:sp>
        <p:nvSpPr>
          <p:cNvPr id="29" name="Text Box 50"/>
          <p:cNvSpPr txBox="1">
            <a:spLocks noChangeArrowheads="1"/>
          </p:cNvSpPr>
          <p:nvPr/>
        </p:nvSpPr>
        <p:spPr bwMode="auto">
          <a:xfrm>
            <a:off x="2928915" y="5254650"/>
            <a:ext cx="3422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" dirty="0">
                <a:latin typeface="Calibri" pitchFamily="34" charset="0"/>
                <a:cs typeface="Arial" charset="0"/>
              </a:rPr>
              <a:t>Certificación IRAM-ISO 9001:2008</a:t>
            </a:r>
          </a:p>
        </p:txBody>
      </p:sp>
      <p:pic>
        <p:nvPicPr>
          <p:cNvPr id="30" name="Picture 29" descr="IRAM IQNet"/>
          <p:cNvPicPr>
            <a:picLocks noChangeAspect="1" noChangeArrowheads="1"/>
          </p:cNvPicPr>
          <p:nvPr/>
        </p:nvPicPr>
        <p:blipFill>
          <a:blip r:embed="rId3" cstate="print"/>
          <a:srcRect b="43774"/>
          <a:stretch>
            <a:fillRect/>
          </a:stretch>
        </p:blipFill>
        <p:spPr bwMode="auto">
          <a:xfrm>
            <a:off x="6580215" y="4779981"/>
            <a:ext cx="857675" cy="1154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IRAM IQNe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59740"/>
          <a:stretch>
            <a:fillRect/>
          </a:stretch>
        </p:blipFill>
        <p:spPr bwMode="auto">
          <a:xfrm>
            <a:off x="7639092" y="4779981"/>
            <a:ext cx="1212429" cy="11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32 CuadroTexto"/>
          <p:cNvSpPr txBox="1"/>
          <p:nvPr/>
        </p:nvSpPr>
        <p:spPr>
          <a:xfrm>
            <a:off x="2051720" y="1075382"/>
            <a:ext cx="50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 smtClean="0">
                <a:solidFill>
                  <a:srgbClr val="17694B"/>
                </a:solidFill>
              </a:rPr>
              <a:t>]</a:t>
            </a:r>
            <a:endParaRPr lang="es-ES" sz="6000" dirty="0">
              <a:solidFill>
                <a:srgbClr val="17694B"/>
              </a:solidFill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467544" y="2053297"/>
            <a:ext cx="50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>
                <a:solidFill>
                  <a:srgbClr val="17694B"/>
                </a:solidFill>
              </a:rPr>
              <a:t>[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2051720" y="2053297"/>
            <a:ext cx="50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 smtClean="0">
                <a:solidFill>
                  <a:srgbClr val="17694B"/>
                </a:solidFill>
              </a:rPr>
              <a:t>]</a:t>
            </a:r>
            <a:endParaRPr lang="es-ES" sz="6000" dirty="0">
              <a:solidFill>
                <a:srgbClr val="17694B"/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683568" y="328811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Fecha</a:t>
            </a:r>
          </a:p>
        </p:txBody>
      </p:sp>
      <p:sp>
        <p:nvSpPr>
          <p:cNvPr id="44" name="43 CuadroTexto"/>
          <p:cNvSpPr txBox="1"/>
          <p:nvPr/>
        </p:nvSpPr>
        <p:spPr>
          <a:xfrm>
            <a:off x="467544" y="2996952"/>
            <a:ext cx="50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>
                <a:solidFill>
                  <a:srgbClr val="17694B"/>
                </a:solidFill>
              </a:rPr>
              <a:t>[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2051720" y="2996952"/>
            <a:ext cx="50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 smtClean="0">
                <a:solidFill>
                  <a:srgbClr val="17694B"/>
                </a:solidFill>
              </a:rPr>
              <a:t>]</a:t>
            </a:r>
            <a:endParaRPr lang="es-ES" sz="6000" dirty="0">
              <a:solidFill>
                <a:srgbClr val="17694B"/>
              </a:solidFill>
            </a:endParaRPr>
          </a:p>
        </p:txBody>
      </p:sp>
      <p:sp>
        <p:nvSpPr>
          <p:cNvPr id="32" name="31 Elipse"/>
          <p:cNvSpPr/>
          <p:nvPr/>
        </p:nvSpPr>
        <p:spPr>
          <a:xfrm>
            <a:off x="8944354" y="6350040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2</a:t>
            </a:fld>
            <a:endParaRPr lang="es-A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7" grpId="0"/>
      <p:bldP spid="18" grpId="0"/>
      <p:bldP spid="19" grpId="0"/>
      <p:bldP spid="29" grpId="0"/>
      <p:bldP spid="33" grpId="0"/>
      <p:bldP spid="36" grpId="0"/>
      <p:bldP spid="37" grpId="0"/>
      <p:bldP spid="43" grpId="0"/>
      <p:bldP spid="44" grpId="0"/>
      <p:bldP spid="45" grpId="0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0"/>
          <p:cNvSpPr txBox="1">
            <a:spLocks noChangeArrowheads="1"/>
          </p:cNvSpPr>
          <p:nvPr/>
        </p:nvSpPr>
        <p:spPr bwMode="auto">
          <a:xfrm>
            <a:off x="0" y="774454"/>
            <a:ext cx="91440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Se espera un próximo semestre con clara tendencia positiva.</a:t>
            </a:r>
            <a:endParaRPr lang="es-ES" b="1" dirty="0" smtClean="0">
              <a:solidFill>
                <a:srgbClr val="FF0000"/>
              </a:solidFill>
            </a:endParaRPr>
          </a:p>
        </p:txBody>
      </p:sp>
      <p:sp>
        <p:nvSpPr>
          <p:cNvPr id="36" name="35 Rectángulo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3200" dirty="0" smtClean="0"/>
              <a:t>Situación económica del país</a:t>
            </a:r>
          </a:p>
        </p:txBody>
      </p:sp>
      <p:grpSp>
        <p:nvGrpSpPr>
          <p:cNvPr id="2" name="9 Grupo"/>
          <p:cNvGrpSpPr>
            <a:grpSpLocks/>
          </p:cNvGrpSpPr>
          <p:nvPr/>
        </p:nvGrpSpPr>
        <p:grpSpPr bwMode="auto">
          <a:xfrm>
            <a:off x="6264188" y="2771762"/>
            <a:ext cx="1469748" cy="276999"/>
            <a:chOff x="5280025" y="5945183"/>
            <a:chExt cx="1468854" cy="277775"/>
          </a:xfrm>
        </p:grpSpPr>
        <p:sp>
          <p:nvSpPr>
            <p:cNvPr id="23" name="Rectangle 76"/>
            <p:cNvSpPr>
              <a:spLocks noChangeArrowheads="1"/>
            </p:cNvSpPr>
            <p:nvPr/>
          </p:nvSpPr>
          <p:spPr bwMode="auto">
            <a:xfrm>
              <a:off x="5280025" y="6001622"/>
              <a:ext cx="133350" cy="133350"/>
            </a:xfrm>
            <a:prstGeom prst="rect">
              <a:avLst/>
            </a:prstGeom>
            <a:solidFill>
              <a:srgbClr val="17694B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 b="0" dirty="0"/>
            </a:p>
          </p:txBody>
        </p:sp>
        <p:sp>
          <p:nvSpPr>
            <p:cNvPr id="24" name="Rectangle 77"/>
            <p:cNvSpPr>
              <a:spLocks noChangeArrowheads="1"/>
            </p:cNvSpPr>
            <p:nvPr/>
          </p:nvSpPr>
          <p:spPr bwMode="auto">
            <a:xfrm>
              <a:off x="5480073" y="5945183"/>
              <a:ext cx="1268806" cy="277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b="0" dirty="0" smtClean="0"/>
                <a:t>Mucho mejor</a:t>
              </a:r>
              <a:endParaRPr lang="es-ES" b="0" dirty="0"/>
            </a:p>
          </p:txBody>
        </p:sp>
      </p:grpSp>
      <p:grpSp>
        <p:nvGrpSpPr>
          <p:cNvPr id="3" name="12 Grupo"/>
          <p:cNvGrpSpPr>
            <a:grpSpLocks/>
          </p:cNvGrpSpPr>
          <p:nvPr/>
        </p:nvGrpSpPr>
        <p:grpSpPr bwMode="auto">
          <a:xfrm>
            <a:off x="6264188" y="3355970"/>
            <a:ext cx="2393325" cy="276999"/>
            <a:chOff x="5280025" y="5976715"/>
            <a:chExt cx="2391593" cy="277775"/>
          </a:xfrm>
        </p:grpSpPr>
        <p:sp>
          <p:nvSpPr>
            <p:cNvPr id="28" name="Rectangle 76"/>
            <p:cNvSpPr>
              <a:spLocks noChangeArrowheads="1"/>
            </p:cNvSpPr>
            <p:nvPr/>
          </p:nvSpPr>
          <p:spPr bwMode="auto">
            <a:xfrm>
              <a:off x="5280025" y="6032437"/>
              <a:ext cx="133254" cy="133724"/>
            </a:xfrm>
            <a:prstGeom prst="rect">
              <a:avLst/>
            </a:prstGeom>
            <a:solidFill>
              <a:schemeClr val="accent5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AR" b="0" dirty="0">
                <a:ln>
                  <a:solidFill>
                    <a:srgbClr val="92D050"/>
                  </a:solidFill>
                </a:ln>
                <a:ea typeface="ＭＳ Ｐゴシック"/>
                <a:cs typeface="ＭＳ Ｐゴシック"/>
              </a:endParaRPr>
            </a:p>
          </p:txBody>
        </p:sp>
        <p:sp>
          <p:nvSpPr>
            <p:cNvPr id="30" name="Rectangle 77"/>
            <p:cNvSpPr>
              <a:spLocks noChangeArrowheads="1"/>
            </p:cNvSpPr>
            <p:nvPr/>
          </p:nvSpPr>
          <p:spPr bwMode="auto">
            <a:xfrm>
              <a:off x="5480041" y="5976715"/>
              <a:ext cx="2191577" cy="277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dirty="0" smtClean="0"/>
                <a:t>Moderadamente mejor</a:t>
              </a:r>
            </a:p>
          </p:txBody>
        </p:sp>
      </p:grpSp>
      <p:grpSp>
        <p:nvGrpSpPr>
          <p:cNvPr id="4" name="15 Grupo"/>
          <p:cNvGrpSpPr>
            <a:grpSpLocks/>
          </p:cNvGrpSpPr>
          <p:nvPr/>
        </p:nvGrpSpPr>
        <p:grpSpPr bwMode="auto">
          <a:xfrm>
            <a:off x="6264188" y="3940178"/>
            <a:ext cx="652092" cy="276999"/>
            <a:chOff x="5280025" y="5976711"/>
            <a:chExt cx="652064" cy="276187"/>
          </a:xfrm>
        </p:grpSpPr>
        <p:sp>
          <p:nvSpPr>
            <p:cNvPr id="35" name="Rectangle 76"/>
            <p:cNvSpPr>
              <a:spLocks noChangeArrowheads="1"/>
            </p:cNvSpPr>
            <p:nvPr/>
          </p:nvSpPr>
          <p:spPr bwMode="auto">
            <a:xfrm>
              <a:off x="5280025" y="6033702"/>
              <a:ext cx="133344" cy="132959"/>
            </a:xfrm>
            <a:prstGeom prst="rect">
              <a:avLst/>
            </a:prstGeom>
            <a:solidFill>
              <a:schemeClr val="accent4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AR" b="0" dirty="0">
                <a:ln>
                  <a:solidFill>
                    <a:srgbClr val="92D050"/>
                  </a:solidFill>
                </a:ln>
                <a:ea typeface="ＭＳ Ｐゴシック"/>
                <a:cs typeface="ＭＳ Ｐゴシック"/>
              </a:endParaRPr>
            </a:p>
          </p:txBody>
        </p:sp>
        <p:sp>
          <p:nvSpPr>
            <p:cNvPr id="37" name="Rectangle 77"/>
            <p:cNvSpPr>
              <a:spLocks noChangeArrowheads="1"/>
            </p:cNvSpPr>
            <p:nvPr/>
          </p:nvSpPr>
          <p:spPr bwMode="auto">
            <a:xfrm>
              <a:off x="5480061" y="5976711"/>
              <a:ext cx="452028" cy="276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dirty="0" smtClean="0"/>
                <a:t>Igual</a:t>
              </a:r>
            </a:p>
          </p:txBody>
        </p:sp>
      </p:grpSp>
      <p:sp>
        <p:nvSpPr>
          <p:cNvPr id="25" name="24 Rectángulo"/>
          <p:cNvSpPr/>
          <p:nvPr/>
        </p:nvSpPr>
        <p:spPr>
          <a:xfrm rot="10800000" flipV="1">
            <a:off x="-14" y="1493813"/>
            <a:ext cx="6361151" cy="6937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dirty="0" smtClean="0">
                <a:solidFill>
                  <a:schemeClr val="tx1"/>
                </a:solidFill>
              </a:rPr>
              <a:t>Evaluación de la situación económica del semestre </a:t>
            </a:r>
            <a:r>
              <a:rPr lang="es-ES" sz="1600" dirty="0" smtClean="0">
                <a:solidFill>
                  <a:schemeClr val="tx1"/>
                </a:solidFill>
              </a:rPr>
              <a:t>-%-</a:t>
            </a:r>
            <a:endParaRPr lang="es-ES" dirty="0" smtClean="0">
              <a:solidFill>
                <a:schemeClr val="tx1"/>
              </a:solidFill>
            </a:endParaRPr>
          </a:p>
          <a:p>
            <a:pPr marL="108000"/>
            <a:r>
              <a:rPr lang="es-ES" dirty="0" smtClean="0">
                <a:solidFill>
                  <a:schemeClr val="tx1"/>
                </a:solidFill>
              </a:rPr>
              <a:t>Perspectiva de situación económica para el próximo semestre -</a:t>
            </a:r>
            <a:r>
              <a:rPr lang="es-ES" sz="1600" dirty="0" smtClean="0">
                <a:solidFill>
                  <a:schemeClr val="tx1"/>
                </a:solidFill>
              </a:rPr>
              <a:t>%-</a:t>
            </a:r>
            <a:endParaRPr lang="es-ES" dirty="0" smtClean="0">
              <a:solidFill>
                <a:schemeClr val="tx1"/>
              </a:solidFill>
            </a:endParaRPr>
          </a:p>
        </p:txBody>
      </p:sp>
      <p:sp>
        <p:nvSpPr>
          <p:cNvPr id="29" name="28 Elipse"/>
          <p:cNvSpPr/>
          <p:nvPr/>
        </p:nvSpPr>
        <p:spPr>
          <a:xfrm>
            <a:off x="8944354" y="6350040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aphicFrame>
        <p:nvGraphicFramePr>
          <p:cNvPr id="26" name="25 Gráfico"/>
          <p:cNvGraphicFramePr/>
          <p:nvPr>
            <p:extLst>
              <p:ext uri="{D42A27DB-BD31-4B8C-83A1-F6EECF244321}">
                <p14:modId xmlns:p14="http://schemas.microsoft.com/office/powerpoint/2010/main" xmlns="" val="3922579241"/>
              </p:ext>
            </p:extLst>
          </p:nvPr>
        </p:nvGraphicFramePr>
        <p:xfrm>
          <a:off x="190440" y="2479661"/>
          <a:ext cx="6160757" cy="4016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9 Grupo"/>
          <p:cNvGrpSpPr>
            <a:grpSpLocks/>
          </p:cNvGrpSpPr>
          <p:nvPr/>
        </p:nvGrpSpPr>
        <p:grpSpPr bwMode="auto">
          <a:xfrm>
            <a:off x="6264188" y="4524386"/>
            <a:ext cx="2276313" cy="276999"/>
            <a:chOff x="5280025" y="5945183"/>
            <a:chExt cx="2274928" cy="277775"/>
          </a:xfrm>
        </p:grpSpPr>
        <p:sp>
          <p:nvSpPr>
            <p:cNvPr id="45" name="Rectangle 76"/>
            <p:cNvSpPr>
              <a:spLocks noChangeArrowheads="1"/>
            </p:cNvSpPr>
            <p:nvPr/>
          </p:nvSpPr>
          <p:spPr bwMode="auto">
            <a:xfrm>
              <a:off x="5280025" y="6001622"/>
              <a:ext cx="133350" cy="133350"/>
            </a:xfrm>
            <a:prstGeom prst="rect">
              <a:avLst/>
            </a:prstGeom>
            <a:solidFill>
              <a:schemeClr val="accent6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 b="0" dirty="0"/>
            </a:p>
          </p:txBody>
        </p:sp>
        <p:sp>
          <p:nvSpPr>
            <p:cNvPr id="46" name="Rectangle 77"/>
            <p:cNvSpPr>
              <a:spLocks noChangeArrowheads="1"/>
            </p:cNvSpPr>
            <p:nvPr/>
          </p:nvSpPr>
          <p:spPr bwMode="auto">
            <a:xfrm>
              <a:off x="5480070" y="5945183"/>
              <a:ext cx="2074883" cy="277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dirty="0" smtClean="0"/>
                <a:t>Moderadamente peor</a:t>
              </a:r>
            </a:p>
          </p:txBody>
        </p:sp>
      </p:grpSp>
      <p:grpSp>
        <p:nvGrpSpPr>
          <p:cNvPr id="6" name="12 Grupo"/>
          <p:cNvGrpSpPr>
            <a:grpSpLocks/>
          </p:cNvGrpSpPr>
          <p:nvPr/>
        </p:nvGrpSpPr>
        <p:grpSpPr bwMode="auto">
          <a:xfrm>
            <a:off x="6264188" y="5108594"/>
            <a:ext cx="1352721" cy="276999"/>
            <a:chOff x="5280025" y="5976715"/>
            <a:chExt cx="1351742" cy="277775"/>
          </a:xfrm>
        </p:grpSpPr>
        <p:sp>
          <p:nvSpPr>
            <p:cNvPr id="48" name="Rectangle 76"/>
            <p:cNvSpPr>
              <a:spLocks noChangeArrowheads="1"/>
            </p:cNvSpPr>
            <p:nvPr/>
          </p:nvSpPr>
          <p:spPr bwMode="auto">
            <a:xfrm>
              <a:off x="5280025" y="6032437"/>
              <a:ext cx="133254" cy="133724"/>
            </a:xfrm>
            <a:prstGeom prst="rect">
              <a:avLst/>
            </a:prstGeom>
            <a:solidFill>
              <a:srgbClr val="C00000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AR" b="0" dirty="0">
                <a:ln>
                  <a:solidFill>
                    <a:srgbClr val="92D050"/>
                  </a:solidFill>
                </a:ln>
                <a:ea typeface="ＭＳ Ｐゴシック"/>
                <a:cs typeface="ＭＳ Ｐゴシック"/>
              </a:endParaRPr>
            </a:p>
          </p:txBody>
        </p:sp>
        <p:sp>
          <p:nvSpPr>
            <p:cNvPr id="49" name="Rectangle 77"/>
            <p:cNvSpPr>
              <a:spLocks noChangeArrowheads="1"/>
            </p:cNvSpPr>
            <p:nvPr/>
          </p:nvSpPr>
          <p:spPr bwMode="auto">
            <a:xfrm>
              <a:off x="5480041" y="5976715"/>
              <a:ext cx="1151726" cy="277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dirty="0" smtClean="0"/>
                <a:t>Mucho peor</a:t>
              </a:r>
            </a:p>
          </p:txBody>
        </p:sp>
      </p:grpSp>
      <p:sp>
        <p:nvSpPr>
          <p:cNvPr id="22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3</a:t>
            </a:fld>
            <a:endParaRPr lang="es-A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4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6">
                                            <p:graphicEl>
                                              <a:chart seriesIdx="4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4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6">
                                            <p:graphicEl>
                                              <a:chart seriesIdx="4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5" grpId="0" animBg="1"/>
      <p:bldP spid="29" grpId="0" animBg="1"/>
      <p:bldGraphic spid="26" grpId="0" uiExpand="1">
        <p:bldSub>
          <a:bldChart bld="categoryEl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1" name="AutoShape 264"/>
          <p:cNvCxnSpPr>
            <a:cxnSpLocks noChangeShapeType="1"/>
            <a:stCxn id="187" idx="3"/>
            <a:endCxn id="209" idx="0"/>
          </p:cNvCxnSpPr>
          <p:nvPr/>
        </p:nvCxnSpPr>
        <p:spPr bwMode="auto">
          <a:xfrm flipV="1">
            <a:off x="7460569" y="4231268"/>
            <a:ext cx="331507" cy="16569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86" name="AutoShape 264"/>
          <p:cNvCxnSpPr>
            <a:cxnSpLocks noChangeShapeType="1"/>
            <a:endCxn id="179" idx="3"/>
          </p:cNvCxnSpPr>
          <p:nvPr/>
        </p:nvCxnSpPr>
        <p:spPr bwMode="auto">
          <a:xfrm flipH="1">
            <a:off x="6266547" y="3506787"/>
            <a:ext cx="401034" cy="33814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5" name="4 Rectángulo"/>
          <p:cNvSpPr/>
          <p:nvPr/>
        </p:nvSpPr>
        <p:spPr>
          <a:xfrm>
            <a:off x="0" y="81313"/>
            <a:ext cx="91440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lnSpc>
                <a:spcPts val="2300"/>
              </a:lnSpc>
            </a:pPr>
            <a:r>
              <a:rPr lang="es-ES" sz="2800" dirty="0" smtClean="0"/>
              <a:t>Percepción de la situación económica del país </a:t>
            </a:r>
          </a:p>
          <a:p>
            <a:pPr algn="ctr" fontAlgn="b">
              <a:lnSpc>
                <a:spcPts val="2300"/>
              </a:lnSpc>
            </a:pPr>
            <a:r>
              <a:rPr lang="es-ES" sz="2800" dirty="0" smtClean="0"/>
              <a:t>con respecto al último/próximo semestre</a:t>
            </a:r>
          </a:p>
        </p:txBody>
      </p:sp>
      <p:grpSp>
        <p:nvGrpSpPr>
          <p:cNvPr id="2" name="Group 175"/>
          <p:cNvGrpSpPr>
            <a:grpSpLocks/>
          </p:cNvGrpSpPr>
          <p:nvPr/>
        </p:nvGrpSpPr>
        <p:grpSpPr bwMode="auto">
          <a:xfrm>
            <a:off x="12848" y="1123967"/>
            <a:ext cx="9097463" cy="5085485"/>
            <a:chOff x="284" y="516"/>
            <a:chExt cx="7118" cy="3236"/>
          </a:xfrm>
        </p:grpSpPr>
        <p:sp>
          <p:nvSpPr>
            <p:cNvPr id="11" name="Line 180"/>
            <p:cNvSpPr>
              <a:spLocks noChangeShapeType="1"/>
            </p:cNvSpPr>
            <p:nvPr/>
          </p:nvSpPr>
          <p:spPr bwMode="auto">
            <a:xfrm>
              <a:off x="396" y="609"/>
              <a:ext cx="1" cy="291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12" name="Line 181"/>
            <p:cNvSpPr>
              <a:spLocks noChangeShapeType="1"/>
            </p:cNvSpPr>
            <p:nvPr/>
          </p:nvSpPr>
          <p:spPr bwMode="auto">
            <a:xfrm>
              <a:off x="355" y="3519"/>
              <a:ext cx="3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13" name="Line 182"/>
            <p:cNvSpPr>
              <a:spLocks noChangeShapeType="1"/>
            </p:cNvSpPr>
            <p:nvPr/>
          </p:nvSpPr>
          <p:spPr bwMode="auto">
            <a:xfrm>
              <a:off x="355" y="3231"/>
              <a:ext cx="3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14" name="Line 183"/>
            <p:cNvSpPr>
              <a:spLocks noChangeShapeType="1"/>
            </p:cNvSpPr>
            <p:nvPr/>
          </p:nvSpPr>
          <p:spPr bwMode="auto">
            <a:xfrm>
              <a:off x="355" y="2937"/>
              <a:ext cx="3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15" name="Line 184"/>
            <p:cNvSpPr>
              <a:spLocks noChangeShapeType="1"/>
            </p:cNvSpPr>
            <p:nvPr/>
          </p:nvSpPr>
          <p:spPr bwMode="auto">
            <a:xfrm>
              <a:off x="355" y="2649"/>
              <a:ext cx="3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16" name="Line 185"/>
            <p:cNvSpPr>
              <a:spLocks noChangeShapeType="1"/>
            </p:cNvSpPr>
            <p:nvPr/>
          </p:nvSpPr>
          <p:spPr bwMode="auto">
            <a:xfrm>
              <a:off x="355" y="2355"/>
              <a:ext cx="3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17" name="Line 186"/>
            <p:cNvSpPr>
              <a:spLocks noChangeShapeType="1"/>
            </p:cNvSpPr>
            <p:nvPr/>
          </p:nvSpPr>
          <p:spPr bwMode="auto">
            <a:xfrm>
              <a:off x="355" y="2067"/>
              <a:ext cx="3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18" name="Line 187"/>
            <p:cNvSpPr>
              <a:spLocks noChangeShapeType="1"/>
            </p:cNvSpPr>
            <p:nvPr/>
          </p:nvSpPr>
          <p:spPr bwMode="auto">
            <a:xfrm>
              <a:off x="355" y="1773"/>
              <a:ext cx="3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19" name="Line 188"/>
            <p:cNvSpPr>
              <a:spLocks noChangeShapeType="1"/>
            </p:cNvSpPr>
            <p:nvPr/>
          </p:nvSpPr>
          <p:spPr bwMode="auto">
            <a:xfrm>
              <a:off x="355" y="1485"/>
              <a:ext cx="3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0" name="Line 189"/>
            <p:cNvSpPr>
              <a:spLocks noChangeShapeType="1"/>
            </p:cNvSpPr>
            <p:nvPr/>
          </p:nvSpPr>
          <p:spPr bwMode="auto">
            <a:xfrm>
              <a:off x="355" y="1191"/>
              <a:ext cx="3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1" name="Line 190"/>
            <p:cNvSpPr>
              <a:spLocks noChangeShapeType="1"/>
            </p:cNvSpPr>
            <p:nvPr/>
          </p:nvSpPr>
          <p:spPr bwMode="auto">
            <a:xfrm>
              <a:off x="355" y="903"/>
              <a:ext cx="3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2" name="Line 191"/>
            <p:cNvSpPr>
              <a:spLocks noChangeShapeType="1"/>
            </p:cNvSpPr>
            <p:nvPr/>
          </p:nvSpPr>
          <p:spPr bwMode="auto">
            <a:xfrm>
              <a:off x="355" y="609"/>
              <a:ext cx="30" cy="1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3" name="Line 192"/>
            <p:cNvSpPr>
              <a:spLocks noChangeShapeType="1"/>
            </p:cNvSpPr>
            <p:nvPr/>
          </p:nvSpPr>
          <p:spPr bwMode="auto">
            <a:xfrm flipV="1">
              <a:off x="385" y="3490"/>
              <a:ext cx="7017" cy="2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4" name="Line 193"/>
            <p:cNvSpPr>
              <a:spLocks noChangeShapeType="1"/>
            </p:cNvSpPr>
            <p:nvPr/>
          </p:nvSpPr>
          <p:spPr bwMode="auto">
            <a:xfrm flipV="1">
              <a:off x="385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6" name="Line 195"/>
            <p:cNvSpPr>
              <a:spLocks noChangeShapeType="1"/>
            </p:cNvSpPr>
            <p:nvPr/>
          </p:nvSpPr>
          <p:spPr bwMode="auto">
            <a:xfrm flipV="1">
              <a:off x="1081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7" name="Line 196"/>
            <p:cNvSpPr>
              <a:spLocks noChangeShapeType="1"/>
            </p:cNvSpPr>
            <p:nvPr/>
          </p:nvSpPr>
          <p:spPr bwMode="auto">
            <a:xfrm flipV="1">
              <a:off x="1429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8" name="Line 197"/>
            <p:cNvSpPr>
              <a:spLocks noChangeShapeType="1"/>
            </p:cNvSpPr>
            <p:nvPr/>
          </p:nvSpPr>
          <p:spPr bwMode="auto">
            <a:xfrm flipV="1">
              <a:off x="1777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9" name="Line 198"/>
            <p:cNvSpPr>
              <a:spLocks noChangeShapeType="1"/>
            </p:cNvSpPr>
            <p:nvPr/>
          </p:nvSpPr>
          <p:spPr bwMode="auto">
            <a:xfrm flipV="1">
              <a:off x="2125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31" name="Line 200"/>
            <p:cNvSpPr>
              <a:spLocks noChangeShapeType="1"/>
            </p:cNvSpPr>
            <p:nvPr/>
          </p:nvSpPr>
          <p:spPr bwMode="auto">
            <a:xfrm flipV="1">
              <a:off x="2821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32" name="Line 201"/>
            <p:cNvSpPr>
              <a:spLocks noChangeShapeType="1"/>
            </p:cNvSpPr>
            <p:nvPr/>
          </p:nvSpPr>
          <p:spPr bwMode="auto">
            <a:xfrm flipV="1">
              <a:off x="3163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33" name="Line 202"/>
            <p:cNvSpPr>
              <a:spLocks noChangeShapeType="1"/>
            </p:cNvSpPr>
            <p:nvPr/>
          </p:nvSpPr>
          <p:spPr bwMode="auto">
            <a:xfrm flipV="1">
              <a:off x="3511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34" name="Line 203"/>
            <p:cNvSpPr>
              <a:spLocks noChangeShapeType="1"/>
            </p:cNvSpPr>
            <p:nvPr/>
          </p:nvSpPr>
          <p:spPr bwMode="auto">
            <a:xfrm flipV="1">
              <a:off x="3844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35" name="Line 204"/>
            <p:cNvSpPr>
              <a:spLocks noChangeShapeType="1"/>
            </p:cNvSpPr>
            <p:nvPr/>
          </p:nvSpPr>
          <p:spPr bwMode="auto">
            <a:xfrm flipV="1">
              <a:off x="4165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36" name="Line 205"/>
            <p:cNvSpPr>
              <a:spLocks noChangeShapeType="1"/>
            </p:cNvSpPr>
            <p:nvPr/>
          </p:nvSpPr>
          <p:spPr bwMode="auto">
            <a:xfrm flipV="1">
              <a:off x="4535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38" name="Line 207"/>
            <p:cNvSpPr>
              <a:spLocks noChangeShapeType="1"/>
            </p:cNvSpPr>
            <p:nvPr/>
          </p:nvSpPr>
          <p:spPr bwMode="auto">
            <a:xfrm flipV="1">
              <a:off x="5200" y="3519"/>
              <a:ext cx="1" cy="2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40" name="Rectangle 209"/>
            <p:cNvSpPr>
              <a:spLocks noChangeArrowheads="1"/>
            </p:cNvSpPr>
            <p:nvPr/>
          </p:nvSpPr>
          <p:spPr bwMode="auto">
            <a:xfrm>
              <a:off x="344" y="3421"/>
              <a:ext cx="44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i="0" spc="-100" dirty="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sz="1050" spc="-100" dirty="0">
                <a:latin typeface="Calibri" pitchFamily="34" charset="0"/>
              </a:endParaRPr>
            </a:p>
          </p:txBody>
        </p:sp>
        <p:sp>
          <p:nvSpPr>
            <p:cNvPr id="41" name="Rectangle 210"/>
            <p:cNvSpPr>
              <a:spLocks noChangeArrowheads="1"/>
            </p:cNvSpPr>
            <p:nvPr/>
          </p:nvSpPr>
          <p:spPr bwMode="auto">
            <a:xfrm>
              <a:off x="287" y="3133"/>
              <a:ext cx="88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i="0" spc="-100" dirty="0">
                  <a:solidFill>
                    <a:srgbClr val="000000"/>
                  </a:solidFill>
                  <a:latin typeface="Calibri" pitchFamily="34" charset="0"/>
                </a:rPr>
                <a:t>10</a:t>
              </a:r>
              <a:endParaRPr lang="en-US" sz="1050" spc="-100" dirty="0">
                <a:latin typeface="Calibri" pitchFamily="34" charset="0"/>
              </a:endParaRPr>
            </a:p>
          </p:txBody>
        </p:sp>
        <p:sp>
          <p:nvSpPr>
            <p:cNvPr id="42" name="Rectangle 211"/>
            <p:cNvSpPr>
              <a:spLocks noChangeArrowheads="1"/>
            </p:cNvSpPr>
            <p:nvPr/>
          </p:nvSpPr>
          <p:spPr bwMode="auto">
            <a:xfrm>
              <a:off x="287" y="2839"/>
              <a:ext cx="88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i="0" spc="-100" dirty="0">
                  <a:solidFill>
                    <a:srgbClr val="000000"/>
                  </a:solidFill>
                  <a:latin typeface="Calibri" pitchFamily="34" charset="0"/>
                </a:rPr>
                <a:t>20</a:t>
              </a:r>
              <a:endParaRPr lang="en-US" sz="1050" spc="-100" dirty="0">
                <a:latin typeface="Calibri" pitchFamily="34" charset="0"/>
              </a:endParaRPr>
            </a:p>
          </p:txBody>
        </p:sp>
        <p:sp>
          <p:nvSpPr>
            <p:cNvPr id="43" name="Rectangle 212"/>
            <p:cNvSpPr>
              <a:spLocks noChangeArrowheads="1"/>
            </p:cNvSpPr>
            <p:nvPr/>
          </p:nvSpPr>
          <p:spPr bwMode="auto">
            <a:xfrm>
              <a:off x="287" y="2551"/>
              <a:ext cx="88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i="0" spc="-100" dirty="0">
                  <a:solidFill>
                    <a:srgbClr val="000000"/>
                  </a:solidFill>
                  <a:latin typeface="Calibri" pitchFamily="34" charset="0"/>
                </a:rPr>
                <a:t>30</a:t>
              </a:r>
              <a:endParaRPr lang="en-US" sz="1050" spc="-100" dirty="0">
                <a:latin typeface="Calibri" pitchFamily="34" charset="0"/>
              </a:endParaRPr>
            </a:p>
          </p:txBody>
        </p:sp>
        <p:sp>
          <p:nvSpPr>
            <p:cNvPr id="44" name="Rectangle 213"/>
            <p:cNvSpPr>
              <a:spLocks noChangeArrowheads="1"/>
            </p:cNvSpPr>
            <p:nvPr/>
          </p:nvSpPr>
          <p:spPr bwMode="auto">
            <a:xfrm>
              <a:off x="287" y="2257"/>
              <a:ext cx="88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i="0" spc="-100" dirty="0">
                  <a:solidFill>
                    <a:srgbClr val="000000"/>
                  </a:solidFill>
                  <a:latin typeface="Calibri" pitchFamily="34" charset="0"/>
                </a:rPr>
                <a:t>40</a:t>
              </a:r>
              <a:endParaRPr lang="en-US" sz="1050" spc="-100" dirty="0">
                <a:latin typeface="Calibri" pitchFamily="34" charset="0"/>
              </a:endParaRPr>
            </a:p>
          </p:txBody>
        </p:sp>
        <p:sp>
          <p:nvSpPr>
            <p:cNvPr id="45" name="Rectangle 214"/>
            <p:cNvSpPr>
              <a:spLocks noChangeArrowheads="1"/>
            </p:cNvSpPr>
            <p:nvPr/>
          </p:nvSpPr>
          <p:spPr bwMode="auto">
            <a:xfrm>
              <a:off x="287" y="1969"/>
              <a:ext cx="88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i="0" spc="-100" dirty="0">
                  <a:solidFill>
                    <a:srgbClr val="000000"/>
                  </a:solidFill>
                  <a:latin typeface="Calibri" pitchFamily="34" charset="0"/>
                </a:rPr>
                <a:t>50</a:t>
              </a:r>
              <a:endParaRPr lang="en-US" sz="1050" spc="-100" dirty="0">
                <a:latin typeface="Calibri" pitchFamily="34" charset="0"/>
              </a:endParaRPr>
            </a:p>
          </p:txBody>
        </p:sp>
        <p:sp>
          <p:nvSpPr>
            <p:cNvPr id="46" name="Rectangle 215"/>
            <p:cNvSpPr>
              <a:spLocks noChangeArrowheads="1"/>
            </p:cNvSpPr>
            <p:nvPr/>
          </p:nvSpPr>
          <p:spPr bwMode="auto">
            <a:xfrm>
              <a:off x="287" y="1675"/>
              <a:ext cx="88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i="0" spc="-100" dirty="0">
                  <a:solidFill>
                    <a:srgbClr val="000000"/>
                  </a:solidFill>
                  <a:latin typeface="Calibri" pitchFamily="34" charset="0"/>
                </a:rPr>
                <a:t>60</a:t>
              </a:r>
              <a:endParaRPr lang="en-US" sz="1050" spc="-100" dirty="0">
                <a:latin typeface="Calibri" pitchFamily="34" charset="0"/>
              </a:endParaRPr>
            </a:p>
          </p:txBody>
        </p:sp>
        <p:sp>
          <p:nvSpPr>
            <p:cNvPr id="47" name="Rectangle 216"/>
            <p:cNvSpPr>
              <a:spLocks noChangeArrowheads="1"/>
            </p:cNvSpPr>
            <p:nvPr/>
          </p:nvSpPr>
          <p:spPr bwMode="auto">
            <a:xfrm>
              <a:off x="287" y="1387"/>
              <a:ext cx="88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i="0" spc="-100" dirty="0">
                  <a:solidFill>
                    <a:srgbClr val="000000"/>
                  </a:solidFill>
                  <a:latin typeface="Calibri" pitchFamily="34" charset="0"/>
                </a:rPr>
                <a:t>70</a:t>
              </a:r>
              <a:endParaRPr lang="en-US" sz="1050" spc="-100" dirty="0">
                <a:latin typeface="Calibri" pitchFamily="34" charset="0"/>
              </a:endParaRPr>
            </a:p>
          </p:txBody>
        </p:sp>
        <p:sp>
          <p:nvSpPr>
            <p:cNvPr id="48" name="Rectangle 217"/>
            <p:cNvSpPr>
              <a:spLocks noChangeArrowheads="1"/>
            </p:cNvSpPr>
            <p:nvPr/>
          </p:nvSpPr>
          <p:spPr bwMode="auto">
            <a:xfrm>
              <a:off x="284" y="1102"/>
              <a:ext cx="88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i="0" spc="-100" dirty="0">
                  <a:solidFill>
                    <a:srgbClr val="000000"/>
                  </a:solidFill>
                  <a:latin typeface="Calibri" pitchFamily="34" charset="0"/>
                </a:rPr>
                <a:t>80</a:t>
              </a:r>
              <a:endParaRPr lang="en-US" sz="1050" spc="-100" dirty="0">
                <a:latin typeface="Calibri" pitchFamily="34" charset="0"/>
              </a:endParaRPr>
            </a:p>
          </p:txBody>
        </p:sp>
        <p:sp>
          <p:nvSpPr>
            <p:cNvPr id="49" name="Rectangle 218"/>
            <p:cNvSpPr>
              <a:spLocks noChangeArrowheads="1"/>
            </p:cNvSpPr>
            <p:nvPr/>
          </p:nvSpPr>
          <p:spPr bwMode="auto">
            <a:xfrm>
              <a:off x="284" y="814"/>
              <a:ext cx="88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i="0" spc="-100" dirty="0">
                  <a:solidFill>
                    <a:srgbClr val="000000"/>
                  </a:solidFill>
                  <a:latin typeface="Calibri" pitchFamily="34" charset="0"/>
                </a:rPr>
                <a:t>90</a:t>
              </a:r>
              <a:endParaRPr lang="en-US" sz="1050" spc="-100" dirty="0">
                <a:latin typeface="Calibri" pitchFamily="34" charset="0"/>
              </a:endParaRPr>
            </a:p>
          </p:txBody>
        </p:sp>
        <p:sp>
          <p:nvSpPr>
            <p:cNvPr id="50" name="Rectangle 219"/>
            <p:cNvSpPr>
              <a:spLocks noChangeArrowheads="1"/>
            </p:cNvSpPr>
            <p:nvPr/>
          </p:nvSpPr>
          <p:spPr bwMode="auto">
            <a:xfrm>
              <a:off x="284" y="516"/>
              <a:ext cx="132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50" i="0" spc="-100" dirty="0">
                  <a:solidFill>
                    <a:srgbClr val="000000"/>
                  </a:solidFill>
                  <a:latin typeface="Calibri" pitchFamily="34" charset="0"/>
                </a:rPr>
                <a:t>100</a:t>
              </a:r>
              <a:endParaRPr lang="en-US" sz="1050" spc="-100" dirty="0">
                <a:latin typeface="Calibri" pitchFamily="34" charset="0"/>
              </a:endParaRPr>
            </a:p>
          </p:txBody>
        </p:sp>
        <p:sp>
          <p:nvSpPr>
            <p:cNvPr id="53" name="Rectangle 226"/>
            <p:cNvSpPr>
              <a:spLocks noChangeArrowheads="1"/>
            </p:cNvSpPr>
            <p:nvPr/>
          </p:nvSpPr>
          <p:spPr bwMode="auto">
            <a:xfrm>
              <a:off x="396" y="3559"/>
              <a:ext cx="277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Nov/Abr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54" name="Rectangle 227"/>
            <p:cNvSpPr>
              <a:spLocks noChangeArrowheads="1"/>
            </p:cNvSpPr>
            <p:nvPr/>
          </p:nvSpPr>
          <p:spPr bwMode="auto">
            <a:xfrm>
              <a:off x="450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2006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55" name="Rectangle 228"/>
            <p:cNvSpPr>
              <a:spLocks noChangeArrowheads="1"/>
            </p:cNvSpPr>
            <p:nvPr/>
          </p:nvSpPr>
          <p:spPr bwMode="auto">
            <a:xfrm>
              <a:off x="739" y="3559"/>
              <a:ext cx="290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M</a:t>
              </a:r>
              <a:r>
                <a:rPr lang="en-US" sz="1000" spc="-100" dirty="0">
                  <a:solidFill>
                    <a:srgbClr val="000000"/>
                  </a:solidFill>
                  <a:latin typeface="Calibri" pitchFamily="34" charset="0"/>
                </a:rPr>
                <a:t>ay/O</a:t>
              </a:r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ct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56" name="Rectangle 229"/>
            <p:cNvSpPr>
              <a:spLocks noChangeArrowheads="1"/>
            </p:cNvSpPr>
            <p:nvPr/>
          </p:nvSpPr>
          <p:spPr bwMode="auto">
            <a:xfrm>
              <a:off x="787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2006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57" name="Rectangle 230"/>
            <p:cNvSpPr>
              <a:spLocks noChangeArrowheads="1"/>
            </p:cNvSpPr>
            <p:nvPr/>
          </p:nvSpPr>
          <p:spPr bwMode="auto">
            <a:xfrm>
              <a:off x="1091" y="3559"/>
              <a:ext cx="277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Nov/Abr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58" name="Rectangle 231"/>
            <p:cNvSpPr>
              <a:spLocks noChangeArrowheads="1"/>
            </p:cNvSpPr>
            <p:nvPr/>
          </p:nvSpPr>
          <p:spPr bwMode="auto">
            <a:xfrm>
              <a:off x="1145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2007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59" name="Rectangle 232"/>
            <p:cNvSpPr>
              <a:spLocks noChangeArrowheads="1"/>
            </p:cNvSpPr>
            <p:nvPr/>
          </p:nvSpPr>
          <p:spPr bwMode="auto">
            <a:xfrm>
              <a:off x="1431" y="3559"/>
              <a:ext cx="29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May/Oct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60" name="Rectangle 233"/>
            <p:cNvSpPr>
              <a:spLocks noChangeArrowheads="1"/>
            </p:cNvSpPr>
            <p:nvPr/>
          </p:nvSpPr>
          <p:spPr bwMode="auto">
            <a:xfrm>
              <a:off x="1479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2007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61" name="Rectangle 234"/>
            <p:cNvSpPr>
              <a:spLocks noChangeArrowheads="1"/>
            </p:cNvSpPr>
            <p:nvPr/>
          </p:nvSpPr>
          <p:spPr bwMode="auto">
            <a:xfrm>
              <a:off x="1776" y="3559"/>
              <a:ext cx="277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Nov/Abr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62" name="Rectangle 235"/>
            <p:cNvSpPr>
              <a:spLocks noChangeArrowheads="1"/>
            </p:cNvSpPr>
            <p:nvPr/>
          </p:nvSpPr>
          <p:spPr bwMode="auto">
            <a:xfrm>
              <a:off x="1830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2008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63" name="Rectangle 236"/>
            <p:cNvSpPr>
              <a:spLocks noChangeArrowheads="1"/>
            </p:cNvSpPr>
            <p:nvPr/>
          </p:nvSpPr>
          <p:spPr bwMode="auto">
            <a:xfrm>
              <a:off x="2120" y="3559"/>
              <a:ext cx="29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May/Oct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64" name="Rectangle 237"/>
            <p:cNvSpPr>
              <a:spLocks noChangeArrowheads="1"/>
            </p:cNvSpPr>
            <p:nvPr/>
          </p:nvSpPr>
          <p:spPr bwMode="auto">
            <a:xfrm>
              <a:off x="2168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2008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65" name="Rectangle 238"/>
            <p:cNvSpPr>
              <a:spLocks noChangeArrowheads="1"/>
            </p:cNvSpPr>
            <p:nvPr/>
          </p:nvSpPr>
          <p:spPr bwMode="auto">
            <a:xfrm>
              <a:off x="2465" y="3559"/>
              <a:ext cx="277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Nov/Abr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66" name="Rectangle 239"/>
            <p:cNvSpPr>
              <a:spLocks noChangeArrowheads="1"/>
            </p:cNvSpPr>
            <p:nvPr/>
          </p:nvSpPr>
          <p:spPr bwMode="auto">
            <a:xfrm>
              <a:off x="2519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2009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67" name="Rectangle 240"/>
            <p:cNvSpPr>
              <a:spLocks noChangeArrowheads="1"/>
            </p:cNvSpPr>
            <p:nvPr/>
          </p:nvSpPr>
          <p:spPr bwMode="auto">
            <a:xfrm>
              <a:off x="2810" y="3559"/>
              <a:ext cx="27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May/Oc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68" name="Rectangle 241"/>
            <p:cNvSpPr>
              <a:spLocks noChangeArrowheads="1"/>
            </p:cNvSpPr>
            <p:nvPr/>
          </p:nvSpPr>
          <p:spPr bwMode="auto">
            <a:xfrm>
              <a:off x="2858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2009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69" name="Rectangle 242"/>
            <p:cNvSpPr>
              <a:spLocks noChangeArrowheads="1"/>
            </p:cNvSpPr>
            <p:nvPr/>
          </p:nvSpPr>
          <p:spPr bwMode="auto">
            <a:xfrm>
              <a:off x="3155" y="3559"/>
              <a:ext cx="277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Nov/Abr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70" name="Rectangle 243"/>
            <p:cNvSpPr>
              <a:spLocks noChangeArrowheads="1"/>
            </p:cNvSpPr>
            <p:nvPr/>
          </p:nvSpPr>
          <p:spPr bwMode="auto">
            <a:xfrm>
              <a:off x="3209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2010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71" name="Rectangle 244"/>
            <p:cNvSpPr>
              <a:spLocks noChangeArrowheads="1"/>
            </p:cNvSpPr>
            <p:nvPr/>
          </p:nvSpPr>
          <p:spPr bwMode="auto">
            <a:xfrm>
              <a:off x="3500" y="3559"/>
              <a:ext cx="29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May/Oct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72" name="Rectangle 245"/>
            <p:cNvSpPr>
              <a:spLocks noChangeArrowheads="1"/>
            </p:cNvSpPr>
            <p:nvPr/>
          </p:nvSpPr>
          <p:spPr bwMode="auto">
            <a:xfrm>
              <a:off x="3548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2010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73" name="Rectangle 246"/>
            <p:cNvSpPr>
              <a:spLocks noChangeArrowheads="1"/>
            </p:cNvSpPr>
            <p:nvPr/>
          </p:nvSpPr>
          <p:spPr bwMode="auto">
            <a:xfrm>
              <a:off x="3845" y="3559"/>
              <a:ext cx="277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Nov/Abr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74" name="Rectangle 247"/>
            <p:cNvSpPr>
              <a:spLocks noChangeArrowheads="1"/>
            </p:cNvSpPr>
            <p:nvPr/>
          </p:nvSpPr>
          <p:spPr bwMode="auto">
            <a:xfrm>
              <a:off x="3899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2011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75" name="Rectangle 248"/>
            <p:cNvSpPr>
              <a:spLocks noChangeArrowheads="1"/>
            </p:cNvSpPr>
            <p:nvPr/>
          </p:nvSpPr>
          <p:spPr bwMode="auto">
            <a:xfrm>
              <a:off x="4178" y="3559"/>
              <a:ext cx="299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May/Oct</a:t>
              </a:r>
              <a:endParaRPr lang="en-US" sz="1000" spc="-100" dirty="0">
                <a:latin typeface="Calibri" pitchFamily="34" charset="0"/>
              </a:endParaRPr>
            </a:p>
          </p:txBody>
        </p:sp>
        <p:sp>
          <p:nvSpPr>
            <p:cNvPr id="76" name="Rectangle 249"/>
            <p:cNvSpPr>
              <a:spLocks noChangeArrowheads="1"/>
            </p:cNvSpPr>
            <p:nvPr/>
          </p:nvSpPr>
          <p:spPr bwMode="auto">
            <a:xfrm>
              <a:off x="4226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>
                  <a:solidFill>
                    <a:srgbClr val="000000"/>
                  </a:solidFill>
                  <a:latin typeface="Calibri" pitchFamily="34" charset="0"/>
                </a:rPr>
                <a:t>2011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77" name="Rectangle 246"/>
            <p:cNvSpPr>
              <a:spLocks noChangeArrowheads="1"/>
            </p:cNvSpPr>
            <p:nvPr/>
          </p:nvSpPr>
          <p:spPr bwMode="auto">
            <a:xfrm>
              <a:off x="4514" y="3559"/>
              <a:ext cx="277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Nov/Abr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78" name="Rectangle 247"/>
            <p:cNvSpPr>
              <a:spLocks noChangeArrowheads="1"/>
            </p:cNvSpPr>
            <p:nvPr/>
          </p:nvSpPr>
          <p:spPr bwMode="auto">
            <a:xfrm>
              <a:off x="4568" y="3655"/>
              <a:ext cx="16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2012</a:t>
              </a:r>
              <a:endParaRPr lang="en-US" sz="1400" spc="-100" dirty="0">
                <a:latin typeface="Calibri" pitchFamily="34" charset="0"/>
              </a:endParaRPr>
            </a:p>
          </p:txBody>
        </p:sp>
      </p:grpSp>
      <p:grpSp>
        <p:nvGrpSpPr>
          <p:cNvPr id="3" name="Group 246"/>
          <p:cNvGrpSpPr>
            <a:grpSpLocks/>
          </p:cNvGrpSpPr>
          <p:nvPr/>
        </p:nvGrpSpPr>
        <p:grpSpPr bwMode="auto">
          <a:xfrm>
            <a:off x="3315274" y="1289025"/>
            <a:ext cx="2090738" cy="246061"/>
            <a:chOff x="1941" y="717"/>
            <a:chExt cx="1317" cy="155"/>
          </a:xfrm>
        </p:grpSpPr>
        <p:sp>
          <p:nvSpPr>
            <p:cNvPr id="80" name="Rectangle 203"/>
            <p:cNvSpPr>
              <a:spLocks noChangeArrowheads="1"/>
            </p:cNvSpPr>
            <p:nvPr/>
          </p:nvSpPr>
          <p:spPr bwMode="auto">
            <a:xfrm>
              <a:off x="2068" y="717"/>
              <a:ext cx="119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i="0" dirty="0">
                  <a:solidFill>
                    <a:srgbClr val="000000"/>
                  </a:solidFill>
                  <a:latin typeface="Calibri" pitchFamily="34" charset="0"/>
                </a:rPr>
                <a:t>Evaluación del período</a:t>
              </a:r>
              <a:endParaRPr lang="es-ES" sz="1600" dirty="0">
                <a:latin typeface="Calibri" pitchFamily="34" charset="0"/>
              </a:endParaRPr>
            </a:p>
          </p:txBody>
        </p:sp>
        <p:sp>
          <p:nvSpPr>
            <p:cNvPr id="81" name="Rectangle 207"/>
            <p:cNvSpPr>
              <a:spLocks noChangeArrowheads="1"/>
            </p:cNvSpPr>
            <p:nvPr/>
          </p:nvSpPr>
          <p:spPr bwMode="auto">
            <a:xfrm>
              <a:off x="1941" y="736"/>
              <a:ext cx="79" cy="7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es-ES_tradnl" sz="1600" dirty="0">
                <a:latin typeface="Calibri" pitchFamily="34" charset="0"/>
              </a:endParaRPr>
            </a:p>
          </p:txBody>
        </p:sp>
      </p:grpSp>
      <p:sp>
        <p:nvSpPr>
          <p:cNvPr id="82" name="Line 36"/>
          <p:cNvSpPr>
            <a:spLocks noChangeShapeType="1"/>
          </p:cNvSpPr>
          <p:nvPr/>
        </p:nvSpPr>
        <p:spPr bwMode="auto">
          <a:xfrm flipV="1">
            <a:off x="181659" y="3529333"/>
            <a:ext cx="8928425" cy="45719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>
            <a:flatTx/>
          </a:bodyPr>
          <a:lstStyle/>
          <a:p>
            <a:endParaRPr lang="es-ES" dirty="0">
              <a:latin typeface="Calibri" pitchFamily="34" charset="0"/>
            </a:endParaRPr>
          </a:p>
        </p:txBody>
      </p:sp>
      <p:grpSp>
        <p:nvGrpSpPr>
          <p:cNvPr id="4" name="Group 245"/>
          <p:cNvGrpSpPr>
            <a:grpSpLocks/>
          </p:cNvGrpSpPr>
          <p:nvPr/>
        </p:nvGrpSpPr>
        <p:grpSpPr bwMode="auto">
          <a:xfrm>
            <a:off x="5868040" y="1289029"/>
            <a:ext cx="2530484" cy="246062"/>
            <a:chOff x="3341" y="717"/>
            <a:chExt cx="1594" cy="155"/>
          </a:xfrm>
        </p:grpSpPr>
        <p:sp>
          <p:nvSpPr>
            <p:cNvPr id="84" name="Rectangle 204"/>
            <p:cNvSpPr>
              <a:spLocks noChangeArrowheads="1"/>
            </p:cNvSpPr>
            <p:nvPr/>
          </p:nvSpPr>
          <p:spPr bwMode="auto">
            <a:xfrm>
              <a:off x="3458" y="717"/>
              <a:ext cx="147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i="0" dirty="0">
                  <a:solidFill>
                    <a:srgbClr val="000000"/>
                  </a:solidFill>
                  <a:latin typeface="Calibri" pitchFamily="34" charset="0"/>
                </a:rPr>
                <a:t>Expectativas para el período</a:t>
              </a:r>
              <a:endParaRPr lang="es-ES" sz="1600" dirty="0">
                <a:latin typeface="Calibri" pitchFamily="34" charset="0"/>
              </a:endParaRPr>
            </a:p>
          </p:txBody>
        </p:sp>
        <p:sp>
          <p:nvSpPr>
            <p:cNvPr id="85" name="Rectangle 208"/>
            <p:cNvSpPr>
              <a:spLocks noChangeArrowheads="1"/>
            </p:cNvSpPr>
            <p:nvPr/>
          </p:nvSpPr>
          <p:spPr bwMode="auto">
            <a:xfrm>
              <a:off x="3341" y="745"/>
              <a:ext cx="85" cy="83"/>
            </a:xfrm>
            <a:prstGeom prst="rect">
              <a:avLst/>
            </a:prstGeom>
            <a:solidFill>
              <a:srgbClr val="9D00BB"/>
            </a:solidFill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es-ES_tradnl" sz="1600" dirty="0">
                <a:latin typeface="Calibri" pitchFamily="34" charset="0"/>
              </a:endParaRPr>
            </a:p>
          </p:txBody>
        </p:sp>
      </p:grpSp>
      <p:sp>
        <p:nvSpPr>
          <p:cNvPr id="87" name="Rectangle 64"/>
          <p:cNvSpPr>
            <a:spLocks noChangeArrowheads="1"/>
          </p:cNvSpPr>
          <p:nvPr/>
        </p:nvSpPr>
        <p:spPr bwMode="auto">
          <a:xfrm>
            <a:off x="327182" y="3216423"/>
            <a:ext cx="111059" cy="1254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88" name="Rectangle 69"/>
          <p:cNvSpPr>
            <a:spLocks noChangeArrowheads="1"/>
          </p:cNvSpPr>
          <p:nvPr/>
        </p:nvSpPr>
        <p:spPr bwMode="auto">
          <a:xfrm>
            <a:off x="788997" y="3303735"/>
            <a:ext cx="109672" cy="1254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89" name="Rectangle 74"/>
          <p:cNvSpPr>
            <a:spLocks noChangeArrowheads="1"/>
          </p:cNvSpPr>
          <p:nvPr/>
        </p:nvSpPr>
        <p:spPr bwMode="auto">
          <a:xfrm>
            <a:off x="1297047" y="3411685"/>
            <a:ext cx="109672" cy="125413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0" name="Rectangle 79"/>
          <p:cNvSpPr>
            <a:spLocks noChangeArrowheads="1"/>
          </p:cNvSpPr>
          <p:nvPr/>
        </p:nvSpPr>
        <p:spPr bwMode="auto">
          <a:xfrm>
            <a:off x="1729098" y="3454548"/>
            <a:ext cx="109671" cy="1254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91" name="Rectangle 84"/>
          <p:cNvSpPr>
            <a:spLocks noChangeArrowheads="1"/>
          </p:cNvSpPr>
          <p:nvPr/>
        </p:nvSpPr>
        <p:spPr bwMode="auto">
          <a:xfrm>
            <a:off x="2177667" y="3483123"/>
            <a:ext cx="120776" cy="1381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92" name="Rectangle 89"/>
          <p:cNvSpPr>
            <a:spLocks noChangeArrowheads="1"/>
          </p:cNvSpPr>
          <p:nvPr/>
        </p:nvSpPr>
        <p:spPr bwMode="auto">
          <a:xfrm>
            <a:off x="2615722" y="3438674"/>
            <a:ext cx="122163" cy="1397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94" name="Rectangle 99"/>
          <p:cNvSpPr>
            <a:spLocks noChangeArrowheads="1"/>
          </p:cNvSpPr>
          <p:nvPr/>
        </p:nvSpPr>
        <p:spPr bwMode="auto">
          <a:xfrm>
            <a:off x="3402261" y="3656160"/>
            <a:ext cx="113837" cy="1301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95" name="Rectangle 104"/>
          <p:cNvSpPr>
            <a:spLocks noChangeArrowheads="1"/>
          </p:cNvSpPr>
          <p:nvPr/>
        </p:nvSpPr>
        <p:spPr bwMode="auto">
          <a:xfrm>
            <a:off x="3942384" y="3313260"/>
            <a:ext cx="109672" cy="1254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96" name="Rectangle 109"/>
          <p:cNvSpPr>
            <a:spLocks noChangeArrowheads="1"/>
          </p:cNvSpPr>
          <p:nvPr/>
        </p:nvSpPr>
        <p:spPr bwMode="auto">
          <a:xfrm>
            <a:off x="4430073" y="3551385"/>
            <a:ext cx="109671" cy="125413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8" name="Rectangle 119"/>
          <p:cNvSpPr>
            <a:spLocks noChangeArrowheads="1"/>
          </p:cNvSpPr>
          <p:nvPr/>
        </p:nvSpPr>
        <p:spPr bwMode="auto">
          <a:xfrm>
            <a:off x="327182" y="3297386"/>
            <a:ext cx="111059" cy="127000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9" name="Rectangle 120"/>
          <p:cNvSpPr>
            <a:spLocks noChangeArrowheads="1"/>
          </p:cNvSpPr>
          <p:nvPr/>
        </p:nvSpPr>
        <p:spPr bwMode="auto">
          <a:xfrm>
            <a:off x="787410" y="3389460"/>
            <a:ext cx="108646" cy="122238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01" name="Rectangle 122"/>
          <p:cNvSpPr>
            <a:spLocks noChangeArrowheads="1"/>
          </p:cNvSpPr>
          <p:nvPr/>
        </p:nvSpPr>
        <p:spPr bwMode="auto">
          <a:xfrm>
            <a:off x="1730687" y="3551385"/>
            <a:ext cx="105505" cy="120651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02" name="Rectangle 123"/>
          <p:cNvSpPr>
            <a:spLocks noChangeArrowheads="1"/>
          </p:cNvSpPr>
          <p:nvPr/>
        </p:nvSpPr>
        <p:spPr bwMode="auto">
          <a:xfrm>
            <a:off x="2181042" y="3938736"/>
            <a:ext cx="117998" cy="134938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03" name="Rectangle 124"/>
          <p:cNvSpPr>
            <a:spLocks noChangeArrowheads="1"/>
          </p:cNvSpPr>
          <p:nvPr/>
        </p:nvSpPr>
        <p:spPr bwMode="auto">
          <a:xfrm>
            <a:off x="2615720" y="3545036"/>
            <a:ext cx="120778" cy="136524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05" name="Rectangle 126"/>
          <p:cNvSpPr>
            <a:spLocks noChangeArrowheads="1"/>
          </p:cNvSpPr>
          <p:nvPr/>
        </p:nvSpPr>
        <p:spPr bwMode="auto">
          <a:xfrm>
            <a:off x="3402260" y="3732360"/>
            <a:ext cx="113836" cy="130175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06" name="Rectangle 127"/>
          <p:cNvSpPr>
            <a:spLocks noChangeArrowheads="1"/>
          </p:cNvSpPr>
          <p:nvPr/>
        </p:nvSpPr>
        <p:spPr bwMode="auto">
          <a:xfrm>
            <a:off x="3926017" y="3411685"/>
            <a:ext cx="111059" cy="124952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08" name="Rectangle 133"/>
          <p:cNvSpPr>
            <a:spLocks noChangeArrowheads="1"/>
          </p:cNvSpPr>
          <p:nvPr/>
        </p:nvSpPr>
        <p:spPr bwMode="auto">
          <a:xfrm>
            <a:off x="282688" y="2922580"/>
            <a:ext cx="2518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57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09" name="Rectangle 134"/>
          <p:cNvSpPr>
            <a:spLocks noChangeArrowheads="1"/>
          </p:cNvSpPr>
          <p:nvPr/>
        </p:nvSpPr>
        <p:spPr bwMode="auto">
          <a:xfrm>
            <a:off x="762044" y="2995606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55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10" name="Rectangle 135"/>
          <p:cNvSpPr>
            <a:spLocks noChangeArrowheads="1"/>
          </p:cNvSpPr>
          <p:nvPr/>
        </p:nvSpPr>
        <p:spPr bwMode="auto">
          <a:xfrm>
            <a:off x="1230343" y="3105145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53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11" name="Rectangle 136"/>
          <p:cNvSpPr>
            <a:spLocks noChangeArrowheads="1"/>
          </p:cNvSpPr>
          <p:nvPr/>
        </p:nvSpPr>
        <p:spPr bwMode="auto">
          <a:xfrm>
            <a:off x="1719240" y="3141658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51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12" name="Rectangle 137"/>
          <p:cNvSpPr>
            <a:spLocks noChangeArrowheads="1"/>
          </p:cNvSpPr>
          <p:nvPr/>
        </p:nvSpPr>
        <p:spPr bwMode="auto">
          <a:xfrm>
            <a:off x="2209970" y="3141658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51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13" name="Rectangle 138"/>
          <p:cNvSpPr>
            <a:spLocks noChangeArrowheads="1"/>
          </p:cNvSpPr>
          <p:nvPr/>
        </p:nvSpPr>
        <p:spPr bwMode="auto">
          <a:xfrm>
            <a:off x="2585408" y="3141658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52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14" name="Rectangle 139"/>
          <p:cNvSpPr>
            <a:spLocks noChangeArrowheads="1"/>
          </p:cNvSpPr>
          <p:nvPr/>
        </p:nvSpPr>
        <p:spPr bwMode="auto">
          <a:xfrm>
            <a:off x="2981452" y="4527051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32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15" name="Rectangle 140"/>
          <p:cNvSpPr>
            <a:spLocks noChangeArrowheads="1"/>
          </p:cNvSpPr>
          <p:nvPr/>
        </p:nvSpPr>
        <p:spPr bwMode="auto">
          <a:xfrm>
            <a:off x="3360995" y="3287710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47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16" name="Rectangle 141"/>
          <p:cNvSpPr>
            <a:spLocks noChangeArrowheads="1"/>
          </p:cNvSpPr>
          <p:nvPr/>
        </p:nvSpPr>
        <p:spPr bwMode="auto">
          <a:xfrm>
            <a:off x="3890013" y="3030018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55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17" name="Rectangle 142"/>
          <p:cNvSpPr>
            <a:spLocks noChangeArrowheads="1"/>
          </p:cNvSpPr>
          <p:nvPr/>
        </p:nvSpPr>
        <p:spPr bwMode="auto">
          <a:xfrm>
            <a:off x="4394069" y="3689353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50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19" name="Rectangle 148"/>
          <p:cNvSpPr>
            <a:spLocks noChangeArrowheads="1"/>
          </p:cNvSpPr>
          <p:nvPr/>
        </p:nvSpPr>
        <p:spPr bwMode="auto">
          <a:xfrm>
            <a:off x="273043" y="3392996"/>
            <a:ext cx="22763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55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20" name="Rectangle 149"/>
          <p:cNvSpPr>
            <a:spLocks noChangeArrowheads="1"/>
          </p:cNvSpPr>
          <p:nvPr/>
        </p:nvSpPr>
        <p:spPr bwMode="auto">
          <a:xfrm>
            <a:off x="736569" y="3577713"/>
            <a:ext cx="21177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53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21" name="Rectangle 150"/>
          <p:cNvSpPr>
            <a:spLocks noChangeArrowheads="1"/>
          </p:cNvSpPr>
          <p:nvPr/>
        </p:nvSpPr>
        <p:spPr bwMode="auto">
          <a:xfrm>
            <a:off x="1230343" y="3687252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50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22" name="Rectangle 151"/>
          <p:cNvSpPr>
            <a:spLocks noChangeArrowheads="1"/>
          </p:cNvSpPr>
          <p:nvPr/>
        </p:nvSpPr>
        <p:spPr bwMode="auto">
          <a:xfrm>
            <a:off x="1693769" y="3687252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50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23" name="Rectangle 152"/>
          <p:cNvSpPr>
            <a:spLocks noChangeArrowheads="1"/>
          </p:cNvSpPr>
          <p:nvPr/>
        </p:nvSpPr>
        <p:spPr bwMode="auto">
          <a:xfrm>
            <a:off x="2213414" y="4125408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41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24" name="Rectangle 153"/>
          <p:cNvSpPr>
            <a:spLocks noChangeArrowheads="1"/>
          </p:cNvSpPr>
          <p:nvPr/>
        </p:nvSpPr>
        <p:spPr bwMode="auto">
          <a:xfrm>
            <a:off x="2585408" y="3687252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50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25" name="Rectangle 154"/>
          <p:cNvSpPr>
            <a:spLocks noChangeArrowheads="1"/>
          </p:cNvSpPr>
          <p:nvPr/>
        </p:nvSpPr>
        <p:spPr bwMode="auto">
          <a:xfrm>
            <a:off x="2981452" y="4010273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33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26" name="Rectangle 155"/>
          <p:cNvSpPr>
            <a:spLocks noChangeArrowheads="1"/>
          </p:cNvSpPr>
          <p:nvPr/>
        </p:nvSpPr>
        <p:spPr bwMode="auto">
          <a:xfrm>
            <a:off x="3349953" y="3871918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46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27" name="Rectangle 156"/>
          <p:cNvSpPr>
            <a:spLocks noChangeArrowheads="1"/>
          </p:cNvSpPr>
          <p:nvPr/>
        </p:nvSpPr>
        <p:spPr bwMode="auto">
          <a:xfrm>
            <a:off x="3890013" y="3616327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53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32" name="Text Box 121"/>
          <p:cNvSpPr txBox="1">
            <a:spLocks noChangeArrowheads="1"/>
          </p:cNvSpPr>
          <p:nvPr/>
        </p:nvSpPr>
        <p:spPr bwMode="auto">
          <a:xfrm>
            <a:off x="-72516" y="2145870"/>
            <a:ext cx="24224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600" b="1" i="0" dirty="0">
                <a:latin typeface="Calibri" pitchFamily="34" charset="0"/>
                <a:ea typeface="ＭＳ Ｐゴシック" charset="-128"/>
              </a:rPr>
              <a:t>Regreso de la previsión</a:t>
            </a:r>
            <a:endParaRPr lang="es-ES" sz="1600" b="1" i="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33" name="Line 115"/>
          <p:cNvSpPr>
            <a:spLocks noChangeShapeType="1"/>
          </p:cNvSpPr>
          <p:nvPr/>
        </p:nvSpPr>
        <p:spPr bwMode="auto">
          <a:xfrm>
            <a:off x="2701881" y="2564904"/>
            <a:ext cx="0" cy="417512"/>
          </a:xfrm>
          <a:prstGeom prst="line">
            <a:avLst/>
          </a:prstGeom>
          <a:ln>
            <a:headEnd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>
            <a:flatTx/>
          </a:bodyPr>
          <a:lstStyle/>
          <a:p>
            <a:pPr>
              <a:defRPr/>
            </a:pP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</a:endParaRPr>
          </a:p>
        </p:txBody>
      </p:sp>
      <p:sp>
        <p:nvSpPr>
          <p:cNvPr id="134" name="Text Box 116"/>
          <p:cNvSpPr txBox="1">
            <a:spLocks noChangeArrowheads="1"/>
          </p:cNvSpPr>
          <p:nvPr/>
        </p:nvSpPr>
        <p:spPr bwMode="auto">
          <a:xfrm>
            <a:off x="1945797" y="2001343"/>
            <a:ext cx="2172605" cy="483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  <a:spcBef>
                <a:spcPct val="50000"/>
              </a:spcBef>
              <a:defRPr/>
            </a:pPr>
            <a:r>
              <a:rPr lang="es-ES_tradnl" sz="1600" b="1" i="0" dirty="0">
                <a:latin typeface="Calibri" pitchFamily="34" charset="0"/>
                <a:ea typeface="ＭＳ Ｐゴシック" charset="-128"/>
              </a:rPr>
              <a:t>Recuperación de las expectativas</a:t>
            </a:r>
            <a:endParaRPr lang="es-ES" sz="1600" b="1" i="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35" name="Line 145"/>
          <p:cNvSpPr>
            <a:spLocks noChangeShapeType="1"/>
          </p:cNvSpPr>
          <p:nvPr/>
        </p:nvSpPr>
        <p:spPr bwMode="auto">
          <a:xfrm>
            <a:off x="3133929" y="2630476"/>
            <a:ext cx="854879" cy="317369"/>
          </a:xfrm>
          <a:prstGeom prst="line">
            <a:avLst/>
          </a:prstGeom>
          <a:ln>
            <a:headEnd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>
            <a:flatTx/>
          </a:bodyPr>
          <a:lstStyle/>
          <a:p>
            <a:pPr>
              <a:defRPr/>
            </a:pP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</a:endParaRPr>
          </a:p>
        </p:txBody>
      </p:sp>
      <p:sp>
        <p:nvSpPr>
          <p:cNvPr id="136" name="Text Box 122"/>
          <p:cNvSpPr txBox="1">
            <a:spLocks noChangeArrowheads="1"/>
          </p:cNvSpPr>
          <p:nvPr/>
        </p:nvSpPr>
        <p:spPr bwMode="auto">
          <a:xfrm>
            <a:off x="1515750" y="4557869"/>
            <a:ext cx="139365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1600" b="1" i="0" dirty="0">
                <a:latin typeface="Calibri" pitchFamily="34" charset="0"/>
                <a:ea typeface="ＭＳ Ｐゴシック" charset="-128"/>
              </a:rPr>
              <a:t>Efecto Agro</a:t>
            </a:r>
            <a:endParaRPr lang="es-ES" sz="1600" b="1" i="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37" name="Text Box 123"/>
          <p:cNvSpPr txBox="1">
            <a:spLocks noChangeArrowheads="1"/>
          </p:cNvSpPr>
          <p:nvPr/>
        </p:nvSpPr>
        <p:spPr bwMode="auto">
          <a:xfrm>
            <a:off x="2195715" y="5001436"/>
            <a:ext cx="1946326" cy="4860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  <a:spcBef>
                <a:spcPct val="50000"/>
              </a:spcBef>
              <a:defRPr/>
            </a:pPr>
            <a:r>
              <a:rPr lang="es-ES_tradnl" sz="1600" b="1" i="0" dirty="0" smtClean="0">
                <a:latin typeface="Calibri" pitchFamily="34" charset="0"/>
                <a:ea typeface="ＭＳ Ｐゴシック" charset="-128"/>
              </a:rPr>
              <a:t>Irrupción</a:t>
            </a:r>
            <a:br>
              <a:rPr lang="es-ES_tradnl" sz="1600" b="1" i="0" dirty="0" smtClean="0">
                <a:latin typeface="Calibri" pitchFamily="34" charset="0"/>
                <a:ea typeface="ＭＳ Ｐゴシック" charset="-128"/>
              </a:rPr>
            </a:br>
            <a:r>
              <a:rPr lang="es-ES_tradnl" sz="1600" b="1" i="0" dirty="0" smtClean="0">
                <a:latin typeface="Calibri" pitchFamily="34" charset="0"/>
                <a:ea typeface="ＭＳ Ｐゴシック" charset="-128"/>
              </a:rPr>
              <a:t>Crisis </a:t>
            </a:r>
            <a:r>
              <a:rPr lang="es-ES_tradnl" sz="1600" b="1" i="0" dirty="0">
                <a:latin typeface="Calibri" pitchFamily="34" charset="0"/>
                <a:ea typeface="ＭＳ Ｐゴシック" charset="-128"/>
              </a:rPr>
              <a:t>Internacional</a:t>
            </a:r>
            <a:endParaRPr lang="es-ES" sz="1600" b="1" i="0" dirty="0">
              <a:latin typeface="Calibri" pitchFamily="34" charset="0"/>
              <a:ea typeface="ＭＳ Ｐゴシック" charset="-128"/>
            </a:endParaRPr>
          </a:p>
        </p:txBody>
      </p:sp>
      <p:cxnSp>
        <p:nvCxnSpPr>
          <p:cNvPr id="140" name="AutoShape 258"/>
          <p:cNvCxnSpPr>
            <a:cxnSpLocks noChangeShapeType="1"/>
            <a:stCxn id="87" idx="3"/>
            <a:endCxn id="99" idx="1"/>
          </p:cNvCxnSpPr>
          <p:nvPr/>
        </p:nvCxnSpPr>
        <p:spPr bwMode="auto">
          <a:xfrm>
            <a:off x="438241" y="3279129"/>
            <a:ext cx="349169" cy="171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1" name="AutoShape 259"/>
          <p:cNvCxnSpPr>
            <a:cxnSpLocks noChangeShapeType="1"/>
            <a:endCxn id="100" idx="1"/>
          </p:cNvCxnSpPr>
          <p:nvPr/>
        </p:nvCxnSpPr>
        <p:spPr bwMode="auto">
          <a:xfrm>
            <a:off x="893357" y="3357102"/>
            <a:ext cx="403687" cy="2131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3" name="AutoShape 261"/>
          <p:cNvCxnSpPr>
            <a:cxnSpLocks noChangeShapeType="1"/>
            <a:stCxn id="100" idx="3"/>
          </p:cNvCxnSpPr>
          <p:nvPr/>
        </p:nvCxnSpPr>
        <p:spPr bwMode="auto">
          <a:xfrm flipV="1">
            <a:off x="1408104" y="3511698"/>
            <a:ext cx="311136" cy="5859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4" name="AutoShape 264"/>
          <p:cNvCxnSpPr>
            <a:cxnSpLocks noChangeShapeType="1"/>
            <a:stCxn id="91" idx="1"/>
          </p:cNvCxnSpPr>
          <p:nvPr/>
        </p:nvCxnSpPr>
        <p:spPr bwMode="auto">
          <a:xfrm flipH="1">
            <a:off x="1765777" y="3552179"/>
            <a:ext cx="411890" cy="5953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5" name="AutoShape 265"/>
          <p:cNvCxnSpPr>
            <a:cxnSpLocks noChangeShapeType="1"/>
            <a:stCxn id="91" idx="2"/>
            <a:endCxn id="102" idx="0"/>
          </p:cNvCxnSpPr>
          <p:nvPr/>
        </p:nvCxnSpPr>
        <p:spPr bwMode="auto">
          <a:xfrm>
            <a:off x="2238055" y="3621235"/>
            <a:ext cx="2007" cy="31750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6" name="AutoShape 266"/>
          <p:cNvCxnSpPr>
            <a:cxnSpLocks noChangeShapeType="1"/>
            <a:stCxn id="92" idx="1"/>
            <a:endCxn id="102" idx="3"/>
          </p:cNvCxnSpPr>
          <p:nvPr/>
        </p:nvCxnSpPr>
        <p:spPr bwMode="auto">
          <a:xfrm flipH="1">
            <a:off x="2299040" y="3508524"/>
            <a:ext cx="316682" cy="49768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7" name="AutoShape 267"/>
          <p:cNvCxnSpPr>
            <a:cxnSpLocks noChangeShapeType="1"/>
            <a:stCxn id="103" idx="3"/>
            <a:endCxn id="104" idx="1"/>
          </p:cNvCxnSpPr>
          <p:nvPr/>
        </p:nvCxnSpPr>
        <p:spPr bwMode="auto">
          <a:xfrm>
            <a:off x="2736498" y="3613298"/>
            <a:ext cx="265334" cy="77218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8" name="AutoShape 268"/>
          <p:cNvCxnSpPr>
            <a:cxnSpLocks noChangeShapeType="1"/>
            <a:stCxn id="105" idx="1"/>
            <a:endCxn id="104" idx="3"/>
          </p:cNvCxnSpPr>
          <p:nvPr/>
        </p:nvCxnSpPr>
        <p:spPr bwMode="auto">
          <a:xfrm flipH="1">
            <a:off x="3117055" y="3797448"/>
            <a:ext cx="285205" cy="58803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49" name="AutoShape 269"/>
          <p:cNvCxnSpPr>
            <a:cxnSpLocks noChangeShapeType="1"/>
            <a:stCxn id="94" idx="3"/>
            <a:endCxn id="106" idx="1"/>
          </p:cNvCxnSpPr>
          <p:nvPr/>
        </p:nvCxnSpPr>
        <p:spPr bwMode="auto">
          <a:xfrm flipV="1">
            <a:off x="3516098" y="3474161"/>
            <a:ext cx="409919" cy="2470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0" name="AutoShape 270"/>
          <p:cNvCxnSpPr>
            <a:cxnSpLocks noChangeShapeType="1"/>
            <a:stCxn id="96" idx="1"/>
            <a:endCxn id="95" idx="3"/>
          </p:cNvCxnSpPr>
          <p:nvPr/>
        </p:nvCxnSpPr>
        <p:spPr bwMode="auto">
          <a:xfrm flipH="1" flipV="1">
            <a:off x="4052056" y="3375967"/>
            <a:ext cx="378017" cy="238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52" name="Rectangle 141"/>
          <p:cNvSpPr>
            <a:spLocks noChangeArrowheads="1"/>
          </p:cNvSpPr>
          <p:nvPr/>
        </p:nvSpPr>
        <p:spPr bwMode="auto">
          <a:xfrm>
            <a:off x="4409029" y="3032119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55</a:t>
            </a:r>
            <a:endParaRPr lang="es-ES" sz="1400" b="1" dirty="0">
              <a:latin typeface="Calibri" pitchFamily="34" charset="0"/>
            </a:endParaRPr>
          </a:p>
        </p:txBody>
      </p:sp>
      <p:cxnSp>
        <p:nvCxnSpPr>
          <p:cNvPr id="153" name="AutoShape 251"/>
          <p:cNvCxnSpPr>
            <a:cxnSpLocks noChangeShapeType="1"/>
          </p:cNvCxnSpPr>
          <p:nvPr/>
        </p:nvCxnSpPr>
        <p:spPr bwMode="auto">
          <a:xfrm flipH="1">
            <a:off x="4464618" y="3435498"/>
            <a:ext cx="1457" cy="1095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54" name="Rectangle 74"/>
          <p:cNvSpPr>
            <a:spLocks noChangeArrowheads="1"/>
          </p:cNvSpPr>
          <p:nvPr/>
        </p:nvSpPr>
        <p:spPr bwMode="auto">
          <a:xfrm>
            <a:off x="4826117" y="3456135"/>
            <a:ext cx="112659" cy="136525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55" name="Rectangle 135"/>
          <p:cNvSpPr>
            <a:spLocks noChangeArrowheads="1"/>
          </p:cNvSpPr>
          <p:nvPr/>
        </p:nvSpPr>
        <p:spPr bwMode="auto">
          <a:xfrm>
            <a:off x="4790113" y="3105145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53</a:t>
            </a:r>
            <a:endParaRPr lang="es-ES" sz="1400" b="1" dirty="0">
              <a:latin typeface="Calibri" pitchFamily="34" charset="0"/>
            </a:endParaRPr>
          </a:p>
        </p:txBody>
      </p:sp>
      <p:cxnSp>
        <p:nvCxnSpPr>
          <p:cNvPr id="156" name="AutoShape 270"/>
          <p:cNvCxnSpPr>
            <a:cxnSpLocks noChangeShapeType="1"/>
            <a:stCxn id="157" idx="1"/>
          </p:cNvCxnSpPr>
          <p:nvPr/>
        </p:nvCxnSpPr>
        <p:spPr bwMode="auto">
          <a:xfrm flipH="1" flipV="1">
            <a:off x="4518156" y="3373585"/>
            <a:ext cx="309445" cy="1008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57" name="Rectangle 104"/>
          <p:cNvSpPr>
            <a:spLocks noChangeArrowheads="1"/>
          </p:cNvSpPr>
          <p:nvPr/>
        </p:nvSpPr>
        <p:spPr bwMode="auto">
          <a:xfrm>
            <a:off x="4827601" y="3411685"/>
            <a:ext cx="109672" cy="1254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158" name="Rectangle 109"/>
          <p:cNvSpPr>
            <a:spLocks noChangeArrowheads="1"/>
          </p:cNvSpPr>
          <p:nvPr/>
        </p:nvSpPr>
        <p:spPr bwMode="auto">
          <a:xfrm>
            <a:off x="5258165" y="3491060"/>
            <a:ext cx="109671" cy="125413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cxnSp>
        <p:nvCxnSpPr>
          <p:cNvPr id="159" name="AutoShape 270"/>
          <p:cNvCxnSpPr>
            <a:cxnSpLocks noChangeShapeType="1"/>
          </p:cNvCxnSpPr>
          <p:nvPr/>
        </p:nvCxnSpPr>
        <p:spPr bwMode="auto">
          <a:xfrm flipH="1" flipV="1">
            <a:off x="4934129" y="3475186"/>
            <a:ext cx="297245" cy="7937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60" name="Rectangle 135"/>
          <p:cNvSpPr>
            <a:spLocks noChangeArrowheads="1"/>
          </p:cNvSpPr>
          <p:nvPr/>
        </p:nvSpPr>
        <p:spPr bwMode="auto">
          <a:xfrm>
            <a:off x="4801155" y="3652840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52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61" name="Rectangle 135"/>
          <p:cNvSpPr>
            <a:spLocks noChangeArrowheads="1"/>
          </p:cNvSpPr>
          <p:nvPr/>
        </p:nvSpPr>
        <p:spPr bwMode="auto">
          <a:xfrm>
            <a:off x="5222161" y="3687252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51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62" name="Rectangle 104"/>
          <p:cNvSpPr>
            <a:spLocks noChangeArrowheads="1"/>
          </p:cNvSpPr>
          <p:nvPr/>
        </p:nvSpPr>
        <p:spPr bwMode="auto">
          <a:xfrm>
            <a:off x="5258166" y="3310085"/>
            <a:ext cx="109672" cy="1254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163" name="Rectangle 141"/>
          <p:cNvSpPr>
            <a:spLocks noChangeArrowheads="1"/>
          </p:cNvSpPr>
          <p:nvPr/>
        </p:nvSpPr>
        <p:spPr bwMode="auto">
          <a:xfrm>
            <a:off x="5186157" y="3032119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55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64" name="Rectangle 135"/>
          <p:cNvSpPr>
            <a:spLocks noChangeArrowheads="1"/>
          </p:cNvSpPr>
          <p:nvPr/>
        </p:nvSpPr>
        <p:spPr bwMode="auto">
          <a:xfrm>
            <a:off x="5685843" y="3068632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>
                <a:solidFill>
                  <a:srgbClr val="000000"/>
                </a:solidFill>
                <a:latin typeface="Calibri" pitchFamily="34" charset="0"/>
              </a:rPr>
              <a:t>53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65" name="Rectangle 104"/>
          <p:cNvSpPr>
            <a:spLocks noChangeArrowheads="1"/>
          </p:cNvSpPr>
          <p:nvPr/>
        </p:nvSpPr>
        <p:spPr bwMode="auto">
          <a:xfrm>
            <a:off x="5708067" y="3411685"/>
            <a:ext cx="109672" cy="125413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cxnSp>
        <p:nvCxnSpPr>
          <p:cNvPr id="166" name="AutoShape 270"/>
          <p:cNvCxnSpPr>
            <a:cxnSpLocks noChangeShapeType="1"/>
            <a:stCxn id="158" idx="0"/>
            <a:endCxn id="162" idx="2"/>
          </p:cNvCxnSpPr>
          <p:nvPr/>
        </p:nvCxnSpPr>
        <p:spPr bwMode="auto">
          <a:xfrm flipV="1">
            <a:off x="5313001" y="3435498"/>
            <a:ext cx="1" cy="55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7" name="AutoShape 270"/>
          <p:cNvCxnSpPr>
            <a:cxnSpLocks noChangeShapeType="1"/>
            <a:stCxn id="165" idx="1"/>
            <a:endCxn id="162" idx="3"/>
          </p:cNvCxnSpPr>
          <p:nvPr/>
        </p:nvCxnSpPr>
        <p:spPr bwMode="auto">
          <a:xfrm flipH="1" flipV="1">
            <a:off x="5367838" y="3372792"/>
            <a:ext cx="340229" cy="101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68" name="Rectangle 104"/>
          <p:cNvSpPr>
            <a:spLocks noChangeArrowheads="1"/>
          </p:cNvSpPr>
          <p:nvPr/>
        </p:nvSpPr>
        <p:spPr bwMode="auto">
          <a:xfrm>
            <a:off x="6159917" y="3887936"/>
            <a:ext cx="108282" cy="127000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69" name="Rectangle 141"/>
          <p:cNvSpPr>
            <a:spLocks noChangeArrowheads="1"/>
          </p:cNvSpPr>
          <p:nvPr/>
        </p:nvSpPr>
        <p:spPr bwMode="auto">
          <a:xfrm>
            <a:off x="6113800" y="4049860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42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70" name="Rectangle 104"/>
          <p:cNvSpPr>
            <a:spLocks noChangeArrowheads="1"/>
          </p:cNvSpPr>
          <p:nvPr/>
        </p:nvSpPr>
        <p:spPr bwMode="auto">
          <a:xfrm>
            <a:off x="5714416" y="3995886"/>
            <a:ext cx="108282" cy="11429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171" name="Rectangle 141"/>
          <p:cNvSpPr>
            <a:spLocks noChangeArrowheads="1"/>
          </p:cNvSpPr>
          <p:nvPr/>
        </p:nvSpPr>
        <p:spPr bwMode="auto">
          <a:xfrm>
            <a:off x="5654209" y="4161921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39</a:t>
            </a:r>
            <a:endParaRPr lang="es-ES" sz="1400" b="1" dirty="0">
              <a:latin typeface="Calibri" pitchFamily="34" charset="0"/>
            </a:endParaRPr>
          </a:p>
        </p:txBody>
      </p:sp>
      <p:cxnSp>
        <p:nvCxnSpPr>
          <p:cNvPr id="172" name="AutoShape 270"/>
          <p:cNvCxnSpPr>
            <a:cxnSpLocks noChangeShapeType="1"/>
            <a:stCxn id="170" idx="0"/>
            <a:endCxn id="165" idx="2"/>
          </p:cNvCxnSpPr>
          <p:nvPr/>
        </p:nvCxnSpPr>
        <p:spPr bwMode="auto">
          <a:xfrm flipH="1" flipV="1">
            <a:off x="5762903" y="3537098"/>
            <a:ext cx="5713" cy="4587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73" name="AutoShape 270"/>
          <p:cNvCxnSpPr>
            <a:cxnSpLocks noChangeShapeType="1"/>
            <a:stCxn id="170" idx="3"/>
          </p:cNvCxnSpPr>
          <p:nvPr/>
        </p:nvCxnSpPr>
        <p:spPr bwMode="auto">
          <a:xfrm flipV="1">
            <a:off x="5822698" y="3973690"/>
            <a:ext cx="308118" cy="793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76" name="AutoShape 74"/>
          <p:cNvSpPr>
            <a:spLocks/>
          </p:cNvSpPr>
          <p:nvPr/>
        </p:nvSpPr>
        <p:spPr bwMode="auto">
          <a:xfrm rot="-5400000" flipH="1">
            <a:off x="1104143" y="1769915"/>
            <a:ext cx="268109" cy="1818139"/>
          </a:xfrm>
          <a:prstGeom prst="leftBrace">
            <a:avLst/>
          </a:prstGeom>
          <a:ln>
            <a:solidFill>
              <a:srgbClr val="17694B"/>
            </a:solidFill>
            <a:headEnd/>
            <a:tailEnd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AR" dirty="0"/>
          </a:p>
        </p:txBody>
      </p:sp>
      <p:sp>
        <p:nvSpPr>
          <p:cNvPr id="100" name="Rectangle 121"/>
          <p:cNvSpPr>
            <a:spLocks noChangeArrowheads="1"/>
          </p:cNvSpPr>
          <p:nvPr/>
        </p:nvSpPr>
        <p:spPr bwMode="auto">
          <a:xfrm>
            <a:off x="1297044" y="3506788"/>
            <a:ext cx="111060" cy="12700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104" name="Rectangle 125"/>
          <p:cNvSpPr>
            <a:spLocks noChangeArrowheads="1"/>
          </p:cNvSpPr>
          <p:nvPr/>
        </p:nvSpPr>
        <p:spPr bwMode="auto">
          <a:xfrm>
            <a:off x="3001832" y="4319602"/>
            <a:ext cx="115223" cy="131762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3" name="Rectangle 94"/>
          <p:cNvSpPr>
            <a:spLocks noChangeArrowheads="1"/>
          </p:cNvSpPr>
          <p:nvPr/>
        </p:nvSpPr>
        <p:spPr bwMode="auto">
          <a:xfrm>
            <a:off x="3001832" y="4429141"/>
            <a:ext cx="115223" cy="1317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181" name="180 Rectángulo"/>
          <p:cNvSpPr/>
          <p:nvPr/>
        </p:nvSpPr>
        <p:spPr>
          <a:xfrm rot="10800000" flipV="1">
            <a:off x="302575" y="1124744"/>
            <a:ext cx="2399305" cy="26499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sz="1600" dirty="0" smtClean="0">
                <a:solidFill>
                  <a:schemeClr val="tx1"/>
                </a:solidFill>
              </a:rPr>
              <a:t>- Índices comparativos -</a:t>
            </a:r>
          </a:p>
        </p:txBody>
      </p:sp>
      <p:sp>
        <p:nvSpPr>
          <p:cNvPr id="179" name="Rectangle 104"/>
          <p:cNvSpPr>
            <a:spLocks noChangeArrowheads="1"/>
          </p:cNvSpPr>
          <p:nvPr/>
        </p:nvSpPr>
        <p:spPr bwMode="auto">
          <a:xfrm>
            <a:off x="6158265" y="3781431"/>
            <a:ext cx="108282" cy="127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183" name="Rectangle 141"/>
          <p:cNvSpPr>
            <a:spLocks noChangeArrowheads="1"/>
          </p:cNvSpPr>
          <p:nvPr/>
        </p:nvSpPr>
        <p:spPr bwMode="auto">
          <a:xfrm>
            <a:off x="6113800" y="3573016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43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88" name="Rectangle 104"/>
          <p:cNvSpPr>
            <a:spLocks noChangeArrowheads="1"/>
          </p:cNvSpPr>
          <p:nvPr/>
        </p:nvSpPr>
        <p:spPr bwMode="auto">
          <a:xfrm>
            <a:off x="6570831" y="3397249"/>
            <a:ext cx="108282" cy="127000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89" name="Rectangle 141"/>
          <p:cNvSpPr>
            <a:spLocks noChangeArrowheads="1"/>
          </p:cNvSpPr>
          <p:nvPr/>
        </p:nvSpPr>
        <p:spPr bwMode="auto">
          <a:xfrm>
            <a:off x="6518305" y="3068632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52</a:t>
            </a:r>
            <a:endParaRPr lang="es-ES" sz="1400" b="1" dirty="0">
              <a:latin typeface="Calibri" pitchFamily="34" charset="0"/>
            </a:endParaRPr>
          </a:p>
        </p:txBody>
      </p:sp>
      <p:cxnSp>
        <p:nvCxnSpPr>
          <p:cNvPr id="201" name="AutoShape 264"/>
          <p:cNvCxnSpPr>
            <a:cxnSpLocks noChangeShapeType="1"/>
            <a:stCxn id="188" idx="2"/>
            <a:endCxn id="199" idx="0"/>
          </p:cNvCxnSpPr>
          <p:nvPr/>
        </p:nvCxnSpPr>
        <p:spPr bwMode="auto">
          <a:xfrm>
            <a:off x="6624972" y="3524249"/>
            <a:ext cx="0" cy="46353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99" name="Rectangle 104"/>
          <p:cNvSpPr>
            <a:spLocks noChangeArrowheads="1"/>
          </p:cNvSpPr>
          <p:nvPr/>
        </p:nvSpPr>
        <p:spPr bwMode="auto">
          <a:xfrm>
            <a:off x="6570831" y="3987784"/>
            <a:ext cx="108282" cy="127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200" name="Rectangle 104"/>
          <p:cNvSpPr>
            <a:spLocks noChangeArrowheads="1"/>
          </p:cNvSpPr>
          <p:nvPr/>
        </p:nvSpPr>
        <p:spPr bwMode="auto">
          <a:xfrm>
            <a:off x="6986357" y="3789040"/>
            <a:ext cx="108282" cy="127000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06" name="Rectangle 141"/>
          <p:cNvSpPr>
            <a:spLocks noChangeArrowheads="1"/>
          </p:cNvSpPr>
          <p:nvPr/>
        </p:nvSpPr>
        <p:spPr bwMode="auto">
          <a:xfrm>
            <a:off x="6941892" y="3916040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44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207" name="Rectangle 141"/>
          <p:cNvSpPr>
            <a:spLocks noChangeArrowheads="1"/>
          </p:cNvSpPr>
          <p:nvPr/>
        </p:nvSpPr>
        <p:spPr bwMode="auto">
          <a:xfrm>
            <a:off x="6541374" y="4114784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39</a:t>
            </a:r>
            <a:endParaRPr lang="es-ES" sz="1400" b="1" dirty="0">
              <a:latin typeface="Calibri" pitchFamily="34" charset="0"/>
            </a:endParaRPr>
          </a:p>
        </p:txBody>
      </p:sp>
      <p:cxnSp>
        <p:nvCxnSpPr>
          <p:cNvPr id="185" name="AutoShape 264"/>
          <p:cNvCxnSpPr>
            <a:cxnSpLocks noChangeShapeType="1"/>
            <a:stCxn id="199" idx="3"/>
            <a:endCxn id="200" idx="1"/>
          </p:cNvCxnSpPr>
          <p:nvPr/>
        </p:nvCxnSpPr>
        <p:spPr bwMode="auto">
          <a:xfrm flipV="1">
            <a:off x="6679113" y="3852540"/>
            <a:ext cx="307244" cy="19874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16" name="Rectangle 141"/>
          <p:cNvSpPr>
            <a:spLocks noChangeArrowheads="1"/>
          </p:cNvSpPr>
          <p:nvPr/>
        </p:nvSpPr>
        <p:spPr bwMode="auto">
          <a:xfrm>
            <a:off x="6933431" y="3325617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47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220" name="Rectangle 141"/>
          <p:cNvSpPr>
            <a:spLocks noChangeArrowheads="1"/>
          </p:cNvSpPr>
          <p:nvPr/>
        </p:nvSpPr>
        <p:spPr bwMode="auto">
          <a:xfrm>
            <a:off x="7517956" y="3673731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46</a:t>
            </a:r>
            <a:endParaRPr lang="es-ES" sz="1400" b="1" dirty="0">
              <a:latin typeface="Calibri" pitchFamily="34" charset="0"/>
            </a:endParaRPr>
          </a:p>
        </p:txBody>
      </p:sp>
      <p:cxnSp>
        <p:nvCxnSpPr>
          <p:cNvPr id="221" name="AutoShape 264"/>
          <p:cNvCxnSpPr>
            <a:cxnSpLocks noChangeShapeType="1"/>
          </p:cNvCxnSpPr>
          <p:nvPr/>
        </p:nvCxnSpPr>
        <p:spPr bwMode="auto">
          <a:xfrm>
            <a:off x="7053862" y="3757665"/>
            <a:ext cx="0" cy="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19" name="Rectangle 104"/>
          <p:cNvSpPr>
            <a:spLocks noChangeArrowheads="1"/>
          </p:cNvSpPr>
          <p:nvPr/>
        </p:nvSpPr>
        <p:spPr bwMode="auto">
          <a:xfrm>
            <a:off x="6991949" y="3613649"/>
            <a:ext cx="108282" cy="127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215" name="Rectangle 104"/>
          <p:cNvSpPr>
            <a:spLocks noChangeArrowheads="1"/>
          </p:cNvSpPr>
          <p:nvPr/>
        </p:nvSpPr>
        <p:spPr bwMode="auto">
          <a:xfrm>
            <a:off x="7346397" y="3654743"/>
            <a:ext cx="108282" cy="127000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cxnSp>
        <p:nvCxnSpPr>
          <p:cNvPr id="193" name="AutoShape 264"/>
          <p:cNvCxnSpPr>
            <a:cxnSpLocks noChangeShapeType="1"/>
            <a:stCxn id="219" idx="3"/>
            <a:endCxn id="215" idx="1"/>
          </p:cNvCxnSpPr>
          <p:nvPr/>
        </p:nvCxnSpPr>
        <p:spPr bwMode="auto">
          <a:xfrm>
            <a:off x="7100231" y="3677149"/>
            <a:ext cx="246166" cy="4109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87" name="Rectangle 104"/>
          <p:cNvSpPr>
            <a:spLocks noChangeArrowheads="1"/>
          </p:cNvSpPr>
          <p:nvPr/>
        </p:nvSpPr>
        <p:spPr bwMode="auto">
          <a:xfrm>
            <a:off x="7352287" y="4333462"/>
            <a:ext cx="108282" cy="127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192" name="Rectangle 141"/>
          <p:cNvSpPr>
            <a:spLocks noChangeArrowheads="1"/>
          </p:cNvSpPr>
          <p:nvPr/>
        </p:nvSpPr>
        <p:spPr bwMode="auto">
          <a:xfrm>
            <a:off x="7322121" y="4460462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33</a:t>
            </a:r>
            <a:endParaRPr lang="es-ES" sz="1400" b="1" dirty="0">
              <a:latin typeface="Calibri" pitchFamily="34" charset="0"/>
            </a:endParaRPr>
          </a:p>
        </p:txBody>
      </p:sp>
      <p:cxnSp>
        <p:nvCxnSpPr>
          <p:cNvPr id="194" name="AutoShape 264"/>
          <p:cNvCxnSpPr>
            <a:cxnSpLocks noChangeShapeType="1"/>
            <a:stCxn id="215" idx="2"/>
            <a:endCxn id="187" idx="0"/>
          </p:cNvCxnSpPr>
          <p:nvPr/>
        </p:nvCxnSpPr>
        <p:spPr bwMode="auto">
          <a:xfrm>
            <a:off x="7400538" y="3781743"/>
            <a:ext cx="5890" cy="55171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51" name="Rectangle 104"/>
          <p:cNvSpPr>
            <a:spLocks noChangeArrowheads="1"/>
          </p:cNvSpPr>
          <p:nvPr/>
        </p:nvSpPr>
        <p:spPr bwMode="auto">
          <a:xfrm>
            <a:off x="4428413" y="3310085"/>
            <a:ext cx="109672" cy="1254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209" name="Rectangle 104"/>
          <p:cNvSpPr>
            <a:spLocks noChangeArrowheads="1"/>
          </p:cNvSpPr>
          <p:nvPr/>
        </p:nvSpPr>
        <p:spPr bwMode="auto">
          <a:xfrm>
            <a:off x="7737935" y="4231268"/>
            <a:ext cx="108282" cy="127000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10" name="Rectangle 141"/>
          <p:cNvSpPr>
            <a:spLocks noChangeArrowheads="1"/>
          </p:cNvSpPr>
          <p:nvPr/>
        </p:nvSpPr>
        <p:spPr bwMode="auto">
          <a:xfrm>
            <a:off x="7742442" y="4005064"/>
            <a:ext cx="332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36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195" name="19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4</a:t>
            </a:fld>
            <a:endParaRPr lang="es-AR" dirty="0"/>
          </a:p>
        </p:txBody>
      </p:sp>
      <p:cxnSp>
        <p:nvCxnSpPr>
          <p:cNvPr id="225" name="AutoShape 264"/>
          <p:cNvCxnSpPr>
            <a:cxnSpLocks noChangeShapeType="1"/>
            <a:stCxn id="230" idx="1"/>
            <a:endCxn id="227" idx="3"/>
          </p:cNvCxnSpPr>
          <p:nvPr/>
        </p:nvCxnSpPr>
        <p:spPr bwMode="auto">
          <a:xfrm flipH="1">
            <a:off x="7840023" y="4585575"/>
            <a:ext cx="202424" cy="18702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26" name="Rectangle 141"/>
          <p:cNvSpPr>
            <a:spLocks noChangeArrowheads="1"/>
          </p:cNvSpPr>
          <p:nvPr/>
        </p:nvSpPr>
        <p:spPr bwMode="auto">
          <a:xfrm>
            <a:off x="8030472" y="4668986"/>
            <a:ext cx="16704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31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227" name="Rectangle 104"/>
          <p:cNvSpPr>
            <a:spLocks noChangeArrowheads="1"/>
          </p:cNvSpPr>
          <p:nvPr/>
        </p:nvSpPr>
        <p:spPr bwMode="auto">
          <a:xfrm>
            <a:off x="7723456" y="4712116"/>
            <a:ext cx="116567" cy="1209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sp>
        <p:nvSpPr>
          <p:cNvPr id="228" name="Rectangle 141"/>
          <p:cNvSpPr>
            <a:spLocks noChangeArrowheads="1"/>
          </p:cNvSpPr>
          <p:nvPr/>
        </p:nvSpPr>
        <p:spPr bwMode="auto">
          <a:xfrm>
            <a:off x="7706437" y="4820128"/>
            <a:ext cx="1765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28</a:t>
            </a:r>
            <a:endParaRPr lang="es-ES" sz="1400" b="1" dirty="0">
              <a:latin typeface="Calibri" pitchFamily="34" charset="0"/>
            </a:endParaRPr>
          </a:p>
        </p:txBody>
      </p:sp>
      <p:cxnSp>
        <p:nvCxnSpPr>
          <p:cNvPr id="229" name="AutoShape 264"/>
          <p:cNvCxnSpPr>
            <a:cxnSpLocks noChangeShapeType="1"/>
            <a:stCxn id="209" idx="2"/>
            <a:endCxn id="227" idx="0"/>
          </p:cNvCxnSpPr>
          <p:nvPr/>
        </p:nvCxnSpPr>
        <p:spPr bwMode="auto">
          <a:xfrm flipH="1">
            <a:off x="7781740" y="4358268"/>
            <a:ext cx="10336" cy="35384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30" name="Rectangle 104"/>
          <p:cNvSpPr>
            <a:spLocks noChangeArrowheads="1"/>
          </p:cNvSpPr>
          <p:nvPr/>
        </p:nvSpPr>
        <p:spPr bwMode="auto">
          <a:xfrm>
            <a:off x="8042447" y="4524390"/>
            <a:ext cx="121192" cy="122369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14" name="Text Box 116"/>
          <p:cNvSpPr txBox="1">
            <a:spLocks noChangeArrowheads="1"/>
          </p:cNvSpPr>
          <p:nvPr/>
        </p:nvSpPr>
        <p:spPr bwMode="auto">
          <a:xfrm>
            <a:off x="5847128" y="2186325"/>
            <a:ext cx="2172605" cy="52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  <a:spcBef>
                <a:spcPts val="300"/>
              </a:spcBef>
              <a:defRPr/>
            </a:pPr>
            <a:r>
              <a:rPr lang="es-ES_tradnl" sz="1600" b="1" i="0" dirty="0" smtClean="0">
                <a:latin typeface="Calibri" pitchFamily="34" charset="0"/>
                <a:ea typeface="ＭＳ Ｐゴシック" charset="-128"/>
              </a:rPr>
              <a:t>Crisis de la </a:t>
            </a:r>
          </a:p>
          <a:p>
            <a:pPr algn="ctr">
              <a:lnSpc>
                <a:spcPts val="1500"/>
              </a:lnSpc>
              <a:spcBef>
                <a:spcPts val="300"/>
              </a:spcBef>
              <a:defRPr/>
            </a:pPr>
            <a:r>
              <a:rPr lang="es-ES_tradnl" sz="1600" b="1" i="0" dirty="0" smtClean="0">
                <a:latin typeface="Calibri" pitchFamily="34" charset="0"/>
                <a:ea typeface="ＭＳ Ｐゴシック" charset="-128"/>
              </a:rPr>
              <a:t>deuda</a:t>
            </a:r>
            <a:endParaRPr lang="es-ES" sz="1600" b="1" i="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31" name="Line 115"/>
          <p:cNvSpPr>
            <a:spLocks noChangeShapeType="1"/>
          </p:cNvSpPr>
          <p:nvPr/>
        </p:nvSpPr>
        <p:spPr bwMode="auto">
          <a:xfrm>
            <a:off x="6991949" y="2773659"/>
            <a:ext cx="330172" cy="638025"/>
          </a:xfrm>
          <a:prstGeom prst="line">
            <a:avLst/>
          </a:prstGeom>
          <a:ln>
            <a:headEnd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>
            <a:flatTx/>
          </a:bodyPr>
          <a:lstStyle/>
          <a:p>
            <a:pPr>
              <a:defRPr/>
            </a:pP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</a:endParaRPr>
          </a:p>
        </p:txBody>
      </p:sp>
      <p:cxnSp>
        <p:nvCxnSpPr>
          <p:cNvPr id="274" name="AutoShape 264"/>
          <p:cNvCxnSpPr>
            <a:cxnSpLocks noChangeShapeType="1"/>
          </p:cNvCxnSpPr>
          <p:nvPr/>
        </p:nvCxnSpPr>
        <p:spPr bwMode="auto">
          <a:xfrm>
            <a:off x="7038176" y="3729951"/>
            <a:ext cx="3176" cy="5908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9" name="AutoShape 264"/>
          <p:cNvCxnSpPr>
            <a:cxnSpLocks noChangeShapeType="1"/>
            <a:stCxn id="284" idx="1"/>
            <a:endCxn id="210" idx="3"/>
          </p:cNvCxnSpPr>
          <p:nvPr/>
        </p:nvCxnSpPr>
        <p:spPr bwMode="auto">
          <a:xfrm rot="10800000" flipV="1">
            <a:off x="8074940" y="3696432"/>
            <a:ext cx="432839" cy="41635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0" name="Rectangle 141"/>
          <p:cNvSpPr>
            <a:spLocks noChangeArrowheads="1"/>
          </p:cNvSpPr>
          <p:nvPr/>
        </p:nvSpPr>
        <p:spPr bwMode="auto">
          <a:xfrm>
            <a:off x="8481489" y="3355974"/>
            <a:ext cx="18274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47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281" name="Rectangle 104"/>
          <p:cNvSpPr>
            <a:spLocks noChangeArrowheads="1"/>
          </p:cNvSpPr>
          <p:nvPr/>
        </p:nvSpPr>
        <p:spPr bwMode="auto">
          <a:xfrm>
            <a:off x="8055200" y="4028115"/>
            <a:ext cx="116567" cy="1209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cxnSp>
        <p:nvCxnSpPr>
          <p:cNvPr id="283" name="AutoShape 264"/>
          <p:cNvCxnSpPr>
            <a:cxnSpLocks noChangeShapeType="1"/>
            <a:stCxn id="230" idx="0"/>
            <a:endCxn id="281" idx="2"/>
          </p:cNvCxnSpPr>
          <p:nvPr/>
        </p:nvCxnSpPr>
        <p:spPr bwMode="auto">
          <a:xfrm flipV="1">
            <a:off x="8103043" y="4149080"/>
            <a:ext cx="10441" cy="37531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2" name="Rectangle 141"/>
          <p:cNvSpPr>
            <a:spLocks noChangeArrowheads="1"/>
          </p:cNvSpPr>
          <p:nvPr/>
        </p:nvSpPr>
        <p:spPr bwMode="auto">
          <a:xfrm>
            <a:off x="8027751" y="3789040"/>
            <a:ext cx="18274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39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233" name="Rectángulo 232"/>
          <p:cNvSpPr/>
          <p:nvPr/>
        </p:nvSpPr>
        <p:spPr>
          <a:xfrm>
            <a:off x="7738485" y="1814016"/>
            <a:ext cx="1371600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  <a:spcBef>
                <a:spcPts val="300"/>
              </a:spcBef>
              <a:defRPr/>
            </a:pPr>
            <a:r>
              <a:rPr lang="es-ES_tradnl" sz="1600" b="1" dirty="0" smtClean="0">
                <a:latin typeface="Calibri" pitchFamily="34" charset="0"/>
                <a:ea typeface="ＭＳ Ｐゴシック" charset="-128"/>
              </a:rPr>
              <a:t>Recuperación de expectativas</a:t>
            </a:r>
          </a:p>
        </p:txBody>
      </p:sp>
      <p:sp>
        <p:nvSpPr>
          <p:cNvPr id="232" name="Line 115"/>
          <p:cNvSpPr>
            <a:spLocks noChangeShapeType="1"/>
          </p:cNvSpPr>
          <p:nvPr/>
        </p:nvSpPr>
        <p:spPr bwMode="auto">
          <a:xfrm>
            <a:off x="8481312" y="2544929"/>
            <a:ext cx="414251" cy="505069"/>
          </a:xfrm>
          <a:prstGeom prst="line">
            <a:avLst/>
          </a:prstGeom>
          <a:ln>
            <a:headEnd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>
            <a:flatTx/>
          </a:bodyPr>
          <a:lstStyle/>
          <a:p>
            <a:pPr>
              <a:defRPr/>
            </a:pP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n-ea"/>
            </a:endParaRPr>
          </a:p>
        </p:txBody>
      </p:sp>
      <p:sp>
        <p:nvSpPr>
          <p:cNvPr id="235" name="Rectangle 141"/>
          <p:cNvSpPr>
            <a:spLocks noChangeArrowheads="1"/>
          </p:cNvSpPr>
          <p:nvPr/>
        </p:nvSpPr>
        <p:spPr bwMode="auto">
          <a:xfrm>
            <a:off x="8481312" y="3865629"/>
            <a:ext cx="18274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44</a:t>
            </a:r>
            <a:endParaRPr lang="es-ES" sz="1400" b="1" dirty="0">
              <a:latin typeface="Calibri" pitchFamily="34" charset="0"/>
            </a:endParaRPr>
          </a:p>
        </p:txBody>
      </p:sp>
      <p:sp>
        <p:nvSpPr>
          <p:cNvPr id="236" name="Rectangle 104"/>
          <p:cNvSpPr>
            <a:spLocks noChangeArrowheads="1"/>
          </p:cNvSpPr>
          <p:nvPr/>
        </p:nvSpPr>
        <p:spPr bwMode="auto">
          <a:xfrm>
            <a:off x="8834966" y="3264957"/>
            <a:ext cx="121192" cy="122369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37" name="Rectangle 141"/>
          <p:cNvSpPr>
            <a:spLocks noChangeArrowheads="1"/>
          </p:cNvSpPr>
          <p:nvPr/>
        </p:nvSpPr>
        <p:spPr bwMode="auto">
          <a:xfrm>
            <a:off x="8809929" y="3063870"/>
            <a:ext cx="18274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1" i="0" dirty="0" smtClean="0">
                <a:solidFill>
                  <a:srgbClr val="000000"/>
                </a:solidFill>
                <a:latin typeface="Calibri" pitchFamily="34" charset="0"/>
              </a:rPr>
              <a:t>56</a:t>
            </a:r>
            <a:endParaRPr lang="es-ES" sz="1400" b="1" dirty="0">
              <a:latin typeface="Calibri" pitchFamily="34" charset="0"/>
            </a:endParaRPr>
          </a:p>
        </p:txBody>
      </p:sp>
      <p:grpSp>
        <p:nvGrpSpPr>
          <p:cNvPr id="241" name="240 Grupo"/>
          <p:cNvGrpSpPr/>
          <p:nvPr/>
        </p:nvGrpSpPr>
        <p:grpSpPr>
          <a:xfrm>
            <a:off x="593403" y="5837654"/>
            <a:ext cx="8687567" cy="379634"/>
            <a:chOff x="593403" y="5837654"/>
            <a:chExt cx="8687567" cy="379634"/>
          </a:xfrm>
        </p:grpSpPr>
        <p:sp>
          <p:nvSpPr>
            <p:cNvPr id="174" name="Rectangle 246"/>
            <p:cNvSpPr>
              <a:spLocks noChangeArrowheads="1"/>
            </p:cNvSpPr>
            <p:nvPr/>
          </p:nvSpPr>
          <p:spPr bwMode="auto">
            <a:xfrm>
              <a:off x="5870233" y="5904048"/>
              <a:ext cx="45642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May/Oct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175" name="Rectangle 247"/>
            <p:cNvSpPr>
              <a:spLocks noChangeArrowheads="1"/>
            </p:cNvSpPr>
            <p:nvPr/>
          </p:nvSpPr>
          <p:spPr bwMode="auto">
            <a:xfrm>
              <a:off x="5942241" y="6063400"/>
              <a:ext cx="276179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2012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177" name="Rectangle 246"/>
            <p:cNvSpPr>
              <a:spLocks noChangeArrowheads="1"/>
            </p:cNvSpPr>
            <p:nvPr/>
          </p:nvSpPr>
          <p:spPr bwMode="auto">
            <a:xfrm>
              <a:off x="6302281" y="5904048"/>
              <a:ext cx="568505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Nov/Abr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178" name="Rectangle 247"/>
            <p:cNvSpPr>
              <a:spLocks noChangeArrowheads="1"/>
            </p:cNvSpPr>
            <p:nvPr/>
          </p:nvSpPr>
          <p:spPr bwMode="auto">
            <a:xfrm>
              <a:off x="6374289" y="6063400"/>
              <a:ext cx="366711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2013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190" name="Rectangle 246"/>
            <p:cNvSpPr>
              <a:spLocks noChangeArrowheads="1"/>
            </p:cNvSpPr>
            <p:nvPr/>
          </p:nvSpPr>
          <p:spPr bwMode="auto">
            <a:xfrm>
              <a:off x="6715580" y="5904048"/>
              <a:ext cx="486801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May/Oct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191" name="Rectangle 247"/>
            <p:cNvSpPr>
              <a:spLocks noChangeArrowheads="1"/>
            </p:cNvSpPr>
            <p:nvPr/>
          </p:nvSpPr>
          <p:spPr bwMode="auto">
            <a:xfrm>
              <a:off x="6806337" y="6063400"/>
              <a:ext cx="303067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2013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198" name="Rectangle 246"/>
            <p:cNvSpPr>
              <a:spLocks noChangeArrowheads="1"/>
            </p:cNvSpPr>
            <p:nvPr/>
          </p:nvSpPr>
          <p:spPr bwMode="auto">
            <a:xfrm>
              <a:off x="7128284" y="5904048"/>
              <a:ext cx="46408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Nov/Abr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202" name="Rectangle 247"/>
            <p:cNvSpPr>
              <a:spLocks noChangeArrowheads="1"/>
            </p:cNvSpPr>
            <p:nvPr/>
          </p:nvSpPr>
          <p:spPr bwMode="auto">
            <a:xfrm>
              <a:off x="7200292" y="6063400"/>
              <a:ext cx="275515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2014</a:t>
              </a:r>
              <a:endParaRPr lang="en-US" sz="1400" spc="-100" dirty="0">
                <a:latin typeface="Calibri" pitchFamily="34" charset="0"/>
              </a:endParaRPr>
            </a:p>
          </p:txBody>
        </p:sp>
        <p:cxnSp>
          <p:nvCxnSpPr>
            <p:cNvPr id="204" name="203 Conector recto"/>
            <p:cNvCxnSpPr/>
            <p:nvPr/>
          </p:nvCxnSpPr>
          <p:spPr>
            <a:xfrm flipV="1">
              <a:off x="8542083" y="5914984"/>
              <a:ext cx="0" cy="1188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197" name="Rectangle 246"/>
            <p:cNvSpPr>
              <a:spLocks noChangeArrowheads="1"/>
            </p:cNvSpPr>
            <p:nvPr/>
          </p:nvSpPr>
          <p:spPr bwMode="auto">
            <a:xfrm>
              <a:off x="7524328" y="5904048"/>
              <a:ext cx="53250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May/Oct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203" name="Rectangle 247"/>
            <p:cNvSpPr>
              <a:spLocks noChangeArrowheads="1"/>
            </p:cNvSpPr>
            <p:nvPr/>
          </p:nvSpPr>
          <p:spPr bwMode="auto">
            <a:xfrm>
              <a:off x="7588782" y="6063400"/>
              <a:ext cx="275515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2014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208" name="Rectangle 246"/>
            <p:cNvSpPr>
              <a:spLocks noChangeArrowheads="1"/>
            </p:cNvSpPr>
            <p:nvPr/>
          </p:nvSpPr>
          <p:spPr bwMode="auto">
            <a:xfrm>
              <a:off x="7931196" y="5911884"/>
              <a:ext cx="529631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spc="-100" dirty="0" smtClean="0">
                  <a:solidFill>
                    <a:srgbClr val="000000"/>
                  </a:solidFill>
                  <a:latin typeface="Calibri" pitchFamily="34" charset="0"/>
                </a:rPr>
                <a:t>Nov/</a:t>
              </a:r>
              <a:r>
                <a:rPr lang="en-US" sz="1000" spc="-100" dirty="0" err="1" smtClean="0">
                  <a:solidFill>
                    <a:srgbClr val="000000"/>
                  </a:solidFill>
                  <a:latin typeface="Calibri" pitchFamily="34" charset="0"/>
                </a:rPr>
                <a:t>Abr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212" name="Rectangle 247"/>
            <p:cNvSpPr>
              <a:spLocks noChangeArrowheads="1"/>
            </p:cNvSpPr>
            <p:nvPr/>
          </p:nvSpPr>
          <p:spPr bwMode="auto">
            <a:xfrm>
              <a:off x="7972600" y="6063400"/>
              <a:ext cx="446032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2015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256" name="Line 202"/>
            <p:cNvSpPr>
              <a:spLocks noChangeShapeType="1"/>
            </p:cNvSpPr>
            <p:nvPr/>
          </p:nvSpPr>
          <p:spPr bwMode="auto">
            <a:xfrm flipV="1">
              <a:off x="6725271" y="5839555"/>
              <a:ext cx="1278" cy="37717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58" name="Line 204"/>
            <p:cNvSpPr>
              <a:spLocks noChangeShapeType="1"/>
            </p:cNvSpPr>
            <p:nvPr/>
          </p:nvSpPr>
          <p:spPr bwMode="auto">
            <a:xfrm flipV="1">
              <a:off x="7561143" y="5839555"/>
              <a:ext cx="1278" cy="37717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60" name="Line 204"/>
            <p:cNvSpPr>
              <a:spLocks noChangeShapeType="1"/>
            </p:cNvSpPr>
            <p:nvPr/>
          </p:nvSpPr>
          <p:spPr bwMode="auto">
            <a:xfrm flipV="1">
              <a:off x="7972689" y="5839555"/>
              <a:ext cx="1278" cy="37717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64" name="Line 204"/>
            <p:cNvSpPr>
              <a:spLocks noChangeShapeType="1"/>
            </p:cNvSpPr>
            <p:nvPr/>
          </p:nvSpPr>
          <p:spPr bwMode="auto">
            <a:xfrm flipV="1">
              <a:off x="8750553" y="5837654"/>
              <a:ext cx="1278" cy="37717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65" name="Rectangle 246"/>
            <p:cNvSpPr>
              <a:spLocks noChangeArrowheads="1"/>
            </p:cNvSpPr>
            <p:nvPr/>
          </p:nvSpPr>
          <p:spPr bwMode="auto">
            <a:xfrm>
              <a:off x="8316416" y="5904048"/>
              <a:ext cx="53250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May/Oct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266" name="Rectangle 247"/>
            <p:cNvSpPr>
              <a:spLocks noChangeArrowheads="1"/>
            </p:cNvSpPr>
            <p:nvPr/>
          </p:nvSpPr>
          <p:spPr bwMode="auto">
            <a:xfrm>
              <a:off x="8444912" y="6057936"/>
              <a:ext cx="275515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2015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217" name="Line 196"/>
            <p:cNvSpPr>
              <a:spLocks noChangeShapeType="1"/>
            </p:cNvSpPr>
            <p:nvPr/>
          </p:nvSpPr>
          <p:spPr bwMode="auto">
            <a:xfrm flipV="1">
              <a:off x="593403" y="5838858"/>
              <a:ext cx="1278" cy="37717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18" name="Line 196"/>
            <p:cNvSpPr>
              <a:spLocks noChangeShapeType="1"/>
            </p:cNvSpPr>
            <p:nvPr/>
          </p:nvSpPr>
          <p:spPr bwMode="auto">
            <a:xfrm flipV="1">
              <a:off x="2820696" y="5838858"/>
              <a:ext cx="1278" cy="37717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22" name="Line 196"/>
            <p:cNvSpPr>
              <a:spLocks noChangeShapeType="1"/>
            </p:cNvSpPr>
            <p:nvPr/>
          </p:nvSpPr>
          <p:spPr bwMode="auto">
            <a:xfrm flipV="1">
              <a:off x="5852553" y="5837654"/>
              <a:ext cx="1278" cy="37717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23" name="Line 196"/>
            <p:cNvSpPr>
              <a:spLocks noChangeShapeType="1"/>
            </p:cNvSpPr>
            <p:nvPr/>
          </p:nvSpPr>
          <p:spPr bwMode="auto">
            <a:xfrm flipV="1">
              <a:off x="7165743" y="5838858"/>
              <a:ext cx="1278" cy="37717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 dirty="0">
                <a:latin typeface="Calibri" pitchFamily="34" charset="0"/>
              </a:endParaRPr>
            </a:p>
          </p:txBody>
        </p:sp>
        <p:sp>
          <p:nvSpPr>
            <p:cNvPr id="239" name="Rectangle 246"/>
            <p:cNvSpPr>
              <a:spLocks noChangeArrowheads="1"/>
            </p:cNvSpPr>
            <p:nvPr/>
          </p:nvSpPr>
          <p:spPr bwMode="auto">
            <a:xfrm>
              <a:off x="8748464" y="5893532"/>
              <a:ext cx="53250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Nov/</a:t>
              </a:r>
              <a:r>
                <a:rPr lang="en-US" sz="1000" i="0" spc="-100" dirty="0" err="1" smtClean="0">
                  <a:solidFill>
                    <a:srgbClr val="000000"/>
                  </a:solidFill>
                  <a:latin typeface="Calibri" pitchFamily="34" charset="0"/>
                </a:rPr>
                <a:t>Abr</a:t>
              </a:r>
              <a:endParaRPr lang="en-US" sz="1400" spc="-100" dirty="0">
                <a:latin typeface="Calibri" pitchFamily="34" charset="0"/>
              </a:endParaRPr>
            </a:p>
          </p:txBody>
        </p:sp>
        <p:sp>
          <p:nvSpPr>
            <p:cNvPr id="240" name="Rectangle 247"/>
            <p:cNvSpPr>
              <a:spLocks noChangeArrowheads="1"/>
            </p:cNvSpPr>
            <p:nvPr/>
          </p:nvSpPr>
          <p:spPr bwMode="auto">
            <a:xfrm>
              <a:off x="8812918" y="6047420"/>
              <a:ext cx="275515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 i="0" spc="-100" dirty="0" smtClean="0">
                  <a:solidFill>
                    <a:srgbClr val="000000"/>
                  </a:solidFill>
                  <a:latin typeface="Calibri" pitchFamily="34" charset="0"/>
                </a:rPr>
                <a:t>2016</a:t>
              </a:r>
              <a:endParaRPr lang="en-US" sz="1400" spc="-100" dirty="0">
                <a:latin typeface="Calibri" pitchFamily="34" charset="0"/>
              </a:endParaRPr>
            </a:p>
          </p:txBody>
        </p:sp>
      </p:grpSp>
      <p:cxnSp>
        <p:nvCxnSpPr>
          <p:cNvPr id="244" name="AutoShape 270"/>
          <p:cNvCxnSpPr>
            <a:cxnSpLocks noChangeShapeType="1"/>
          </p:cNvCxnSpPr>
          <p:nvPr/>
        </p:nvCxnSpPr>
        <p:spPr bwMode="auto">
          <a:xfrm flipH="1" flipV="1">
            <a:off x="8568443" y="3717032"/>
            <a:ext cx="1" cy="10721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34" name="Rectangle 104"/>
          <p:cNvSpPr>
            <a:spLocks noChangeArrowheads="1"/>
          </p:cNvSpPr>
          <p:nvPr/>
        </p:nvSpPr>
        <p:spPr bwMode="auto">
          <a:xfrm>
            <a:off x="8510974" y="3757617"/>
            <a:ext cx="116567" cy="1209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s-ES_tradnl" dirty="0">
              <a:latin typeface="Calibri" pitchFamily="34" charset="0"/>
            </a:endParaRPr>
          </a:p>
        </p:txBody>
      </p:sp>
      <p:cxnSp>
        <p:nvCxnSpPr>
          <p:cNvPr id="246" name="AutoShape 264"/>
          <p:cNvCxnSpPr>
            <a:cxnSpLocks noChangeShapeType="1"/>
            <a:stCxn id="236" idx="2"/>
            <a:endCxn id="234" idx="3"/>
          </p:cNvCxnSpPr>
          <p:nvPr/>
        </p:nvCxnSpPr>
        <p:spPr bwMode="auto">
          <a:xfrm rot="5400000">
            <a:off x="8546165" y="3468703"/>
            <a:ext cx="430774" cy="26802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4" name="Rectangle 104"/>
          <p:cNvSpPr>
            <a:spLocks noChangeArrowheads="1"/>
          </p:cNvSpPr>
          <p:nvPr/>
        </p:nvSpPr>
        <p:spPr bwMode="auto">
          <a:xfrm>
            <a:off x="8507778" y="3635248"/>
            <a:ext cx="121192" cy="122369"/>
          </a:xfrm>
          <a:prstGeom prst="rect">
            <a:avLst/>
          </a:prstGeom>
          <a:gradFill>
            <a:gsLst>
              <a:gs pos="0">
                <a:srgbClr val="800080"/>
              </a:gs>
              <a:gs pos="100000">
                <a:srgbClr val="9933FF"/>
              </a:gs>
            </a:gsLst>
          </a:gra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flatTx/>
          </a:bodyPr>
          <a:lstStyle/>
          <a:p>
            <a:endParaRPr lang="es-ES_tradnl" sz="1600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238" name="Text Box 50"/>
          <p:cNvSpPr txBox="1">
            <a:spLocks noChangeArrowheads="1"/>
          </p:cNvSpPr>
          <p:nvPr/>
        </p:nvSpPr>
        <p:spPr bwMode="auto">
          <a:xfrm>
            <a:off x="0" y="727038"/>
            <a:ext cx="91440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Tendencia futura </a:t>
            </a:r>
            <a:r>
              <a:rPr lang="es-ES" b="1" dirty="0" err="1" smtClean="0"/>
              <a:t>superadora</a:t>
            </a:r>
            <a:r>
              <a:rPr lang="es-ES" b="1" dirty="0" smtClean="0"/>
              <a:t> respecto a los años anteriores.</a:t>
            </a:r>
            <a:endParaRPr lang="es-ES" b="1" dirty="0" smtClean="0">
              <a:solidFill>
                <a:srgbClr val="FF0000"/>
              </a:solidFill>
            </a:endParaRPr>
          </a:p>
        </p:txBody>
      </p:sp>
      <p:sp>
        <p:nvSpPr>
          <p:cNvPr id="242" name="Line 204"/>
          <p:cNvSpPr>
            <a:spLocks noChangeShapeType="1"/>
          </p:cNvSpPr>
          <p:nvPr/>
        </p:nvSpPr>
        <p:spPr bwMode="auto">
          <a:xfrm flipV="1">
            <a:off x="8369352" y="5838858"/>
            <a:ext cx="1278" cy="37717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s-ES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88287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0"/>
                            </p:stCondLst>
                            <p:childTnLst>
                              <p:par>
                                <p:cTn id="1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500"/>
                            </p:stCondLst>
                            <p:childTnLst>
                              <p:par>
                                <p:cTn id="1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6000"/>
                            </p:stCondLst>
                            <p:childTnLst>
                              <p:par>
                                <p:cTn id="1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6500"/>
                            </p:stCondLst>
                            <p:childTnLst>
                              <p:par>
                                <p:cTn id="1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7000"/>
                            </p:stCondLst>
                            <p:childTnLst>
                              <p:par>
                                <p:cTn id="2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7500"/>
                            </p:stCondLst>
                            <p:childTnLst>
                              <p:par>
                                <p:cTn id="2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8000"/>
                            </p:stCondLst>
                            <p:childTnLst>
                              <p:par>
                                <p:cTn id="2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8500"/>
                            </p:stCondLst>
                            <p:childTnLst>
                              <p:par>
                                <p:cTn id="2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9000"/>
                            </p:stCondLst>
                            <p:childTnLst>
                              <p:par>
                                <p:cTn id="2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9500"/>
                            </p:stCondLst>
                            <p:childTnLst>
                              <p:par>
                                <p:cTn id="2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5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9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3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2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5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2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4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0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3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13500"/>
                            </p:stCondLst>
                            <p:childTnLst>
                              <p:par>
                                <p:cTn id="3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5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8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1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3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7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3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7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0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3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4" fill="hold">
                      <p:stCondLst>
                        <p:cond delay="indefinite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8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4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9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2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5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9" fill="hold">
                            <p:stCondLst>
                              <p:cond delay="500"/>
                            </p:stCondLst>
                            <p:childTnLst>
                              <p:par>
                                <p:cTn id="4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2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0" grpId="0" animBg="1"/>
      <p:bldP spid="91" grpId="0" animBg="1"/>
      <p:bldP spid="92" grpId="0" animBg="1"/>
      <p:bldP spid="94" grpId="0" animBg="1"/>
      <p:bldP spid="95" grpId="0" animBg="1"/>
      <p:bldP spid="96" grpId="0" animBg="1"/>
      <p:bldP spid="99" grpId="0" animBg="1"/>
      <p:bldP spid="101" grpId="0" animBg="1"/>
      <p:bldP spid="102" grpId="0" animBg="1"/>
      <p:bldP spid="103" grpId="0" animBg="1"/>
      <p:bldP spid="105" grpId="0" animBg="1"/>
      <p:bldP spid="106" grpId="0" animBg="1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36" grpId="0"/>
      <p:bldP spid="137" grpId="0"/>
      <p:bldP spid="152" grpId="0"/>
      <p:bldP spid="154" grpId="0" animBg="1"/>
      <p:bldP spid="155" grpId="0"/>
      <p:bldP spid="158" grpId="0" animBg="1"/>
      <p:bldP spid="162" grpId="0" animBg="1"/>
      <p:bldP spid="163" grpId="0"/>
      <p:bldP spid="164" grpId="0"/>
      <p:bldP spid="165" grpId="0" animBg="1"/>
      <p:bldP spid="168" grpId="0" animBg="1"/>
      <p:bldP spid="169" grpId="0"/>
      <p:bldP spid="170" grpId="0" animBg="1"/>
      <p:bldP spid="171" grpId="0"/>
      <p:bldP spid="181" grpId="0" animBg="1"/>
      <p:bldP spid="200" grpId="0" animBg="1"/>
      <p:bldP spid="206" grpId="0"/>
      <p:bldP spid="216" grpId="0"/>
      <p:bldP spid="220" grpId="0"/>
      <p:bldP spid="219" grpId="0" animBg="1"/>
      <p:bldP spid="215" grpId="0" animBg="1"/>
      <p:bldP spid="151" grpId="0" animBg="1"/>
      <p:bldP spid="209" grpId="0" animBg="1"/>
      <p:bldP spid="226" grpId="0"/>
      <p:bldP spid="227" grpId="0" animBg="1"/>
      <p:bldP spid="228" grpId="0"/>
      <p:bldP spid="230" grpId="0" animBg="1"/>
      <p:bldP spid="280" grpId="0"/>
      <p:bldP spid="281" grpId="0" animBg="1"/>
      <p:bldP spid="282" grpId="0"/>
      <p:bldP spid="233" grpId="0"/>
      <p:bldP spid="235" grpId="0"/>
      <p:bldP spid="236" grpId="0" animBg="1"/>
      <p:bldP spid="237" grpId="0"/>
      <p:bldP spid="234" grpId="0" animBg="1"/>
      <p:bldP spid="284" grpId="0" animBg="1"/>
      <p:bldP spid="2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19038597"/>
              </p:ext>
            </p:extLst>
          </p:nvPr>
        </p:nvGraphicFramePr>
        <p:xfrm>
          <a:off x="373007" y="2129043"/>
          <a:ext cx="1606571" cy="40042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1606571"/>
              </a:tblGrid>
              <a:tr h="926435">
                <a:tc>
                  <a:txBody>
                    <a:bodyPr/>
                    <a:lstStyle/>
                    <a:p>
                      <a:pPr algn="l" fontAlgn="b"/>
                      <a:endParaRPr lang="es-AR" sz="1800" b="0" i="0" u="none" strike="noStrik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Aumentará significativamente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Aumentará moderadamente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No se modificará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Disminuirá levemente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Disminuirá significativamente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2070861" y="2129043"/>
          <a:ext cx="1643084" cy="40042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410771"/>
                <a:gridCol w="410771"/>
                <a:gridCol w="410771"/>
                <a:gridCol w="410771"/>
              </a:tblGrid>
              <a:tr h="33969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ES" sz="1800" b="1" i="0" u="none" strike="noStrike" kern="1200" dirty="0" smtClean="0">
                          <a:solidFill>
                            <a:schemeClr val="bg1"/>
                          </a:solidFill>
                          <a:latin typeface="Calibri"/>
                          <a:ea typeface="+mn-ea"/>
                          <a:cs typeface="+mn-cs"/>
                        </a:rPr>
                        <a:t>Exportaciones</a:t>
                      </a:r>
                      <a:endParaRPr lang="es-ES" sz="1800" b="1" i="0" u="none" strike="noStrike" kern="1200" dirty="0"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ES" sz="1800" b="1" i="0" u="none" strike="noStrike" kern="1200" dirty="0" smtClean="0"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ES" sz="1800" b="1" i="0" u="none" strike="noStrike" kern="1200" dirty="0" smtClean="0"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ES" sz="1800" b="1" i="0" u="none" strike="noStrike" kern="1200" dirty="0" smtClean="0"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58674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Jun-14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Oct-14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dirty="0" smtClean="0"/>
                        <a:t>Jun-15</a:t>
                      </a:r>
                      <a:endParaRPr lang="es-ES" sz="1400" b="1" dirty="0"/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Oct-15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3805228" y="2129043"/>
          <a:ext cx="1643084" cy="40042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410771"/>
                <a:gridCol w="410771"/>
                <a:gridCol w="410771"/>
                <a:gridCol w="410771"/>
              </a:tblGrid>
              <a:tr h="33969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ES" sz="1800" b="1" i="0" u="none" strike="noStrike" kern="1200" dirty="0" smtClean="0">
                          <a:solidFill>
                            <a:schemeClr val="bg1"/>
                          </a:solidFill>
                          <a:latin typeface="Calibri"/>
                          <a:ea typeface="+mn-ea"/>
                          <a:cs typeface="+mn-cs"/>
                        </a:rPr>
                        <a:t>Inversión</a:t>
                      </a:r>
                      <a:endParaRPr lang="es-ES" sz="1800" b="1" i="0" u="none" strike="noStrike" kern="1200" dirty="0"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ES" sz="1800" b="1" i="0" u="none" strike="noStrike" kern="1200" dirty="0" smtClean="0"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ES" sz="1800" b="1" i="0" u="none" strike="noStrike" kern="1200" dirty="0" smtClean="0"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ES" sz="1800" b="1" i="0" u="none" strike="noStrike" kern="1200" dirty="0" smtClean="0">
                        <a:solidFill>
                          <a:schemeClr val="bg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58674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Jun-14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Oct-14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37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/>
                        <a:t>Jun-15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Oct-15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5539595" y="2114532"/>
          <a:ext cx="1643084" cy="4018771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410771"/>
                <a:gridCol w="410771"/>
                <a:gridCol w="410771"/>
                <a:gridCol w="410771"/>
              </a:tblGrid>
              <a:tr h="33969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Ventas</a:t>
                      </a:r>
                    </a:p>
                  </a:txBody>
                  <a:tcPr marL="72000" marR="72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72000" marR="72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58674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Jun-14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Oct-14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37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/>
                        <a:t>Jun-15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Oct-15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7273963" y="2114532"/>
          <a:ext cx="1643084" cy="4018771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410771"/>
                <a:gridCol w="410771"/>
                <a:gridCol w="410771"/>
                <a:gridCol w="410771"/>
              </a:tblGrid>
              <a:tr h="33969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Empleo </a:t>
                      </a:r>
                    </a:p>
                  </a:txBody>
                  <a:tcPr marL="72000" marR="72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72000" marR="72000" marT="46800" marB="4680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58674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Jun-14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Oct-14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37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/>
                        <a:t>Jun-15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Oct-15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155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  <a:cs typeface="Arial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Text Box 50"/>
          <p:cNvSpPr txBox="1">
            <a:spLocks noChangeArrowheads="1"/>
          </p:cNvSpPr>
          <p:nvPr/>
        </p:nvSpPr>
        <p:spPr bwMode="auto">
          <a:xfrm>
            <a:off x="0" y="613297"/>
            <a:ext cx="91440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Claro componente positivo de exportaciones, ventas e inversión. </a:t>
            </a:r>
          </a:p>
          <a:p>
            <a:pPr algn="ctr" eaLnBrk="0" hangingPunct="0"/>
            <a:r>
              <a:rPr lang="es-ES" b="1" dirty="0" smtClean="0"/>
              <a:t>Empleo aún estable. </a:t>
            </a:r>
          </a:p>
        </p:txBody>
      </p:sp>
      <p:sp>
        <p:nvSpPr>
          <p:cNvPr id="16" name="15 Rectángulo"/>
          <p:cNvSpPr/>
          <p:nvPr/>
        </p:nvSpPr>
        <p:spPr>
          <a:xfrm rot="10800000" flipV="1">
            <a:off x="-17" y="1384272"/>
            <a:ext cx="5119712" cy="5842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dirty="0" smtClean="0">
                <a:solidFill>
                  <a:schemeClr val="tx1"/>
                </a:solidFill>
              </a:rPr>
              <a:t>¿Qué cree que sucederá con los siguientes aspectos en su empresa dentro de doce meses? -%-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Situación económica del país</a:t>
            </a:r>
          </a:p>
        </p:txBody>
      </p:sp>
      <p:sp>
        <p:nvSpPr>
          <p:cNvPr id="19" name="18 Elipse"/>
          <p:cNvSpPr/>
          <p:nvPr/>
        </p:nvSpPr>
        <p:spPr>
          <a:xfrm>
            <a:off x="8944354" y="6264844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5</a:t>
            </a:fld>
            <a:endParaRPr lang="es-AR" dirty="0"/>
          </a:p>
        </p:txBody>
      </p:sp>
      <p:sp>
        <p:nvSpPr>
          <p:cNvPr id="20" name="19 Elipse"/>
          <p:cNvSpPr>
            <a:spLocks noChangeArrowheads="1"/>
          </p:cNvSpPr>
          <p:nvPr/>
        </p:nvSpPr>
        <p:spPr bwMode="auto">
          <a:xfrm>
            <a:off x="3294045" y="3136896"/>
            <a:ext cx="396873" cy="1095390"/>
          </a:xfrm>
          <a:prstGeom prst="ellipse">
            <a:avLst/>
          </a:prstGeom>
          <a:noFill/>
          <a:ln w="28575" algn="ctr">
            <a:solidFill>
              <a:srgbClr val="17694B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" name="20 Elipse"/>
          <p:cNvSpPr>
            <a:spLocks noChangeArrowheads="1"/>
          </p:cNvSpPr>
          <p:nvPr/>
        </p:nvSpPr>
        <p:spPr bwMode="auto">
          <a:xfrm>
            <a:off x="5051439" y="3136896"/>
            <a:ext cx="396873" cy="1095390"/>
          </a:xfrm>
          <a:prstGeom prst="ellipse">
            <a:avLst/>
          </a:prstGeom>
          <a:noFill/>
          <a:ln w="28575" algn="ctr">
            <a:solidFill>
              <a:srgbClr val="17694B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" name="21 Elipse"/>
          <p:cNvSpPr>
            <a:spLocks noChangeArrowheads="1"/>
          </p:cNvSpPr>
          <p:nvPr/>
        </p:nvSpPr>
        <p:spPr bwMode="auto">
          <a:xfrm>
            <a:off x="6762780" y="3136896"/>
            <a:ext cx="396873" cy="1095390"/>
          </a:xfrm>
          <a:prstGeom prst="ellipse">
            <a:avLst/>
          </a:prstGeom>
          <a:noFill/>
          <a:ln w="28575" algn="ctr">
            <a:solidFill>
              <a:srgbClr val="17694B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5" name="24 Elipse"/>
          <p:cNvSpPr>
            <a:spLocks noChangeArrowheads="1"/>
          </p:cNvSpPr>
          <p:nvPr/>
        </p:nvSpPr>
        <p:spPr bwMode="auto">
          <a:xfrm>
            <a:off x="6762780" y="4962546"/>
            <a:ext cx="396873" cy="1095390"/>
          </a:xfrm>
          <a:prstGeom prst="ellips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" name="25 Elipse"/>
          <p:cNvSpPr>
            <a:spLocks noChangeArrowheads="1"/>
          </p:cNvSpPr>
          <p:nvPr/>
        </p:nvSpPr>
        <p:spPr bwMode="auto">
          <a:xfrm>
            <a:off x="5046669" y="4962546"/>
            <a:ext cx="396873" cy="1095390"/>
          </a:xfrm>
          <a:prstGeom prst="ellips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7" name="26 Elipse"/>
          <p:cNvSpPr>
            <a:spLocks noChangeArrowheads="1"/>
          </p:cNvSpPr>
          <p:nvPr/>
        </p:nvSpPr>
        <p:spPr bwMode="auto">
          <a:xfrm>
            <a:off x="3335328" y="4962546"/>
            <a:ext cx="396873" cy="1095390"/>
          </a:xfrm>
          <a:prstGeom prst="ellips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9" grpId="0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Box 50"/>
          <p:cNvSpPr txBox="1">
            <a:spLocks noChangeArrowheads="1"/>
          </p:cNvSpPr>
          <p:nvPr/>
        </p:nvSpPr>
        <p:spPr bwMode="auto">
          <a:xfrm>
            <a:off x="0" y="909603"/>
            <a:ext cx="91440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Desafío de 2016: </a:t>
            </a:r>
          </a:p>
          <a:p>
            <a:pPr algn="ctr" eaLnBrk="0" hangingPunct="0"/>
            <a:r>
              <a:rPr lang="es-ES" b="1" dirty="0" smtClean="0"/>
              <a:t>Continúan los factores de mejora internos a la empresa. 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Principales factores para el crecimiento </a:t>
            </a:r>
          </a:p>
          <a:p>
            <a:pPr algn="ctr" fontAlgn="b"/>
            <a:r>
              <a:rPr lang="es-ES" sz="2800" dirty="0" smtClean="0"/>
              <a:t>en el próximo año</a:t>
            </a:r>
          </a:p>
        </p:txBody>
      </p:sp>
      <p:sp>
        <p:nvSpPr>
          <p:cNvPr id="40" name="39 Rectángulo"/>
          <p:cNvSpPr/>
          <p:nvPr/>
        </p:nvSpPr>
        <p:spPr>
          <a:xfrm rot="10800000" flipV="1">
            <a:off x="1833294" y="1603350"/>
            <a:ext cx="1431899" cy="4016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hangingPunct="0">
              <a:lnSpc>
                <a:spcPts val="2600"/>
              </a:lnSpc>
              <a:defRPr/>
            </a:pPr>
            <a:r>
              <a:rPr lang="es-ES" sz="2000" b="1" dirty="0" smtClean="0">
                <a:latin typeface="Calibri" pitchFamily="34" charset="0"/>
              </a:rPr>
              <a:t>2015</a:t>
            </a:r>
            <a:endParaRPr lang="es-ES" sz="2000" b="1" dirty="0">
              <a:latin typeface="Calibri" pitchFamily="34" charset="0"/>
            </a:endParaRPr>
          </a:p>
        </p:txBody>
      </p:sp>
      <p:sp>
        <p:nvSpPr>
          <p:cNvPr id="42" name="41 Rectángulo"/>
          <p:cNvSpPr/>
          <p:nvPr/>
        </p:nvSpPr>
        <p:spPr>
          <a:xfrm rot="10800000" flipV="1">
            <a:off x="6069033" y="1603350"/>
            <a:ext cx="1431899" cy="4016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hangingPunct="0">
              <a:lnSpc>
                <a:spcPts val="2600"/>
              </a:lnSpc>
              <a:defRPr/>
            </a:pPr>
            <a:r>
              <a:rPr lang="es-ES" sz="2000" b="1" dirty="0" smtClean="0">
                <a:latin typeface="Calibri" pitchFamily="34" charset="0"/>
              </a:rPr>
              <a:t>2016</a:t>
            </a:r>
            <a:endParaRPr lang="es-ES" sz="2000" b="1" dirty="0">
              <a:latin typeface="Calibri" pitchFamily="34" charset="0"/>
            </a:endParaRPr>
          </a:p>
        </p:txBody>
      </p:sp>
      <p:sp>
        <p:nvSpPr>
          <p:cNvPr id="49" name="48 Elipse"/>
          <p:cNvSpPr/>
          <p:nvPr/>
        </p:nvSpPr>
        <p:spPr>
          <a:xfrm>
            <a:off x="8944354" y="6350040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" name="24 Rectángulo redondeado"/>
          <p:cNvSpPr/>
          <p:nvPr/>
        </p:nvSpPr>
        <p:spPr>
          <a:xfrm>
            <a:off x="4973643" y="5401046"/>
            <a:ext cx="3541761" cy="72991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17694B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Abaratamiento de costos</a:t>
            </a:r>
          </a:p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27%</a:t>
            </a:r>
          </a:p>
        </p:txBody>
      </p:sp>
      <p:sp>
        <p:nvSpPr>
          <p:cNvPr id="29" name="28 Rectángulo redondeado"/>
          <p:cNvSpPr/>
          <p:nvPr/>
        </p:nvSpPr>
        <p:spPr>
          <a:xfrm>
            <a:off x="4973643" y="2991075"/>
            <a:ext cx="3541761" cy="72991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Logro de alianzas estratégicas</a:t>
            </a:r>
          </a:p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30%</a:t>
            </a:r>
          </a:p>
        </p:txBody>
      </p:sp>
      <p:sp>
        <p:nvSpPr>
          <p:cNvPr id="30" name="29 Rectángulo redondeado"/>
          <p:cNvSpPr/>
          <p:nvPr/>
        </p:nvSpPr>
        <p:spPr>
          <a:xfrm>
            <a:off x="4973643" y="2151045"/>
            <a:ext cx="3541761" cy="72991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4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Diversificación de prod. y serv.  </a:t>
            </a:r>
          </a:p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41%</a:t>
            </a:r>
          </a:p>
        </p:txBody>
      </p:sp>
      <p:sp>
        <p:nvSpPr>
          <p:cNvPr id="31" name="30 Rectángulo redondeado"/>
          <p:cNvSpPr/>
          <p:nvPr/>
        </p:nvSpPr>
        <p:spPr>
          <a:xfrm>
            <a:off x="4973643" y="3794130"/>
            <a:ext cx="3541761" cy="72991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6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Procesos de reingeniería internos</a:t>
            </a:r>
          </a:p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29%</a:t>
            </a:r>
          </a:p>
        </p:txBody>
      </p:sp>
      <p:sp>
        <p:nvSpPr>
          <p:cNvPr id="34" name="33 Rectángulo redondeado"/>
          <p:cNvSpPr/>
          <p:nvPr/>
        </p:nvSpPr>
        <p:spPr>
          <a:xfrm>
            <a:off x="4973643" y="4597416"/>
            <a:ext cx="3541761" cy="72991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3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Inversión en nuevas tecnologías</a:t>
            </a:r>
          </a:p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28%</a:t>
            </a:r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6</a:t>
            </a:fld>
            <a:endParaRPr lang="es-AR" dirty="0"/>
          </a:p>
        </p:txBody>
      </p:sp>
      <p:sp>
        <p:nvSpPr>
          <p:cNvPr id="17" name="16 Elipse"/>
          <p:cNvSpPr/>
          <p:nvPr/>
        </p:nvSpPr>
        <p:spPr>
          <a:xfrm>
            <a:off x="300210" y="3794130"/>
            <a:ext cx="766542" cy="7665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  <a:prstDash val="lg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3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19" name="18 Elipse"/>
          <p:cNvSpPr/>
          <p:nvPr/>
        </p:nvSpPr>
        <p:spPr>
          <a:xfrm>
            <a:off x="300210" y="2151045"/>
            <a:ext cx="766542" cy="7665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  <a:prstDash val="lg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1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263697" y="4597416"/>
            <a:ext cx="766542" cy="7665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lg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4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24" name="23 Elipse"/>
          <p:cNvSpPr/>
          <p:nvPr/>
        </p:nvSpPr>
        <p:spPr>
          <a:xfrm>
            <a:off x="263697" y="5437215"/>
            <a:ext cx="766542" cy="766542"/>
          </a:xfrm>
          <a:prstGeom prst="ellipse">
            <a:avLst/>
          </a:prstGeom>
          <a:solidFill>
            <a:schemeClr val="bg1"/>
          </a:solidFill>
          <a:ln w="38100">
            <a:solidFill>
              <a:srgbClr val="17694B"/>
            </a:solidFill>
            <a:prstDash val="lg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5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18" name="17 Elipse"/>
          <p:cNvSpPr/>
          <p:nvPr/>
        </p:nvSpPr>
        <p:spPr>
          <a:xfrm>
            <a:off x="263697" y="2954562"/>
            <a:ext cx="766542" cy="76654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  <a:prstDash val="lg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</a:rPr>
              <a:t>2</a:t>
            </a:r>
            <a:endParaRPr lang="es-ES" sz="3200" b="1" dirty="0">
              <a:solidFill>
                <a:schemeClr val="tx1"/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1066752" y="5401046"/>
            <a:ext cx="3541761" cy="72991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17694B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Abaratamiento de costos</a:t>
            </a:r>
          </a:p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27%</a:t>
            </a:r>
          </a:p>
        </p:txBody>
      </p:sp>
      <p:sp>
        <p:nvSpPr>
          <p:cNvPr id="41" name="40 Rectángulo redondeado"/>
          <p:cNvSpPr/>
          <p:nvPr/>
        </p:nvSpPr>
        <p:spPr>
          <a:xfrm>
            <a:off x="1066752" y="2991075"/>
            <a:ext cx="3541761" cy="72991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Logro de alianzas estratégicas</a:t>
            </a:r>
          </a:p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32%</a:t>
            </a:r>
          </a:p>
        </p:txBody>
      </p:sp>
      <p:sp>
        <p:nvSpPr>
          <p:cNvPr id="43" name="42 Rectángulo redondeado"/>
          <p:cNvSpPr/>
          <p:nvPr/>
        </p:nvSpPr>
        <p:spPr>
          <a:xfrm>
            <a:off x="1066752" y="2151045"/>
            <a:ext cx="3541761" cy="72991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4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Diversificación de prod. y serv.  </a:t>
            </a:r>
          </a:p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33%</a:t>
            </a:r>
          </a:p>
        </p:txBody>
      </p:sp>
      <p:sp>
        <p:nvSpPr>
          <p:cNvPr id="44" name="43 Rectángulo redondeado"/>
          <p:cNvSpPr/>
          <p:nvPr/>
        </p:nvSpPr>
        <p:spPr>
          <a:xfrm>
            <a:off x="1066752" y="3794130"/>
            <a:ext cx="3541761" cy="72991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6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Procesos de reingeniería internos</a:t>
            </a:r>
          </a:p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23%</a:t>
            </a:r>
          </a:p>
        </p:txBody>
      </p:sp>
      <p:sp>
        <p:nvSpPr>
          <p:cNvPr id="45" name="44 Rectángulo redondeado"/>
          <p:cNvSpPr/>
          <p:nvPr/>
        </p:nvSpPr>
        <p:spPr>
          <a:xfrm>
            <a:off x="1066752" y="4597416"/>
            <a:ext cx="3541761" cy="72991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3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Inversión en nuevas tecnologías</a:t>
            </a:r>
          </a:p>
          <a:p>
            <a:pPr algn="ctr"/>
            <a:r>
              <a:rPr lang="es-ES" sz="2000" b="1" dirty="0" smtClean="0">
                <a:solidFill>
                  <a:schemeClr val="tx1"/>
                </a:solidFill>
              </a:rPr>
              <a:t>22%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0" grpId="0" animBg="1"/>
      <p:bldP spid="42" grpId="0" animBg="1"/>
      <p:bldP spid="49" grpId="0" animBg="1"/>
      <p:bldP spid="25" grpId="0" animBg="1"/>
      <p:bldP spid="29" grpId="0" animBg="1"/>
      <p:bldP spid="30" grpId="0" animBg="1"/>
      <p:bldP spid="31" grpId="0" animBg="1"/>
      <p:bldP spid="34" grpId="0" animBg="1"/>
      <p:bldP spid="17" grpId="0" animBg="1"/>
      <p:bldP spid="19" grpId="0" animBg="1"/>
      <p:bldP spid="23" grpId="0" animBg="1"/>
      <p:bldP spid="24" grpId="0" animBg="1"/>
      <p:bldP spid="18" grpId="0" animBg="1"/>
      <p:bldP spid="39" grpId="0" animBg="1"/>
      <p:bldP spid="41" grpId="0" animBg="1"/>
      <p:bldP spid="43" grpId="0" animBg="1"/>
      <p:bldP spid="44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26 Gráfico"/>
          <p:cNvGraphicFramePr/>
          <p:nvPr/>
        </p:nvGraphicFramePr>
        <p:xfrm>
          <a:off x="0" y="2384884"/>
          <a:ext cx="9144000" cy="3965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 Box 50"/>
          <p:cNvSpPr txBox="1">
            <a:spLocks noChangeArrowheads="1"/>
          </p:cNvSpPr>
          <p:nvPr/>
        </p:nvSpPr>
        <p:spPr bwMode="auto">
          <a:xfrm>
            <a:off x="0" y="690525"/>
            <a:ext cx="8844021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En un contexto de caída de rentabilidad, aumenta la proporción de quienes pueden recuperar el terreno perdido.</a:t>
            </a:r>
          </a:p>
        </p:txBody>
      </p:sp>
      <p:sp>
        <p:nvSpPr>
          <p:cNvPr id="36" name="35 Rectángulo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Rentabilidad</a:t>
            </a:r>
          </a:p>
        </p:txBody>
      </p:sp>
      <p:sp>
        <p:nvSpPr>
          <p:cNvPr id="25" name="24 Rectángulo"/>
          <p:cNvSpPr/>
          <p:nvPr/>
        </p:nvSpPr>
        <p:spPr>
          <a:xfrm rot="10800000" flipV="1">
            <a:off x="-20" y="1493811"/>
            <a:ext cx="5192740" cy="6207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dirty="0" smtClean="0">
                <a:solidFill>
                  <a:schemeClr val="tx1"/>
                </a:solidFill>
              </a:rPr>
              <a:t>¿Qué cree que sucederá con su empresa en los próximos 12 meses en términos de rentabilidad? -%-</a:t>
            </a:r>
          </a:p>
        </p:txBody>
      </p:sp>
      <p:sp>
        <p:nvSpPr>
          <p:cNvPr id="29" name="28 Elipse"/>
          <p:cNvSpPr/>
          <p:nvPr/>
        </p:nvSpPr>
        <p:spPr>
          <a:xfrm>
            <a:off x="8944354" y="6350040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1" name="AutoShape 74"/>
          <p:cNvSpPr>
            <a:spLocks/>
          </p:cNvSpPr>
          <p:nvPr/>
        </p:nvSpPr>
        <p:spPr bwMode="auto">
          <a:xfrm rot="-5400000" flipH="1">
            <a:off x="7025674" y="1180563"/>
            <a:ext cx="283882" cy="2476500"/>
          </a:xfrm>
          <a:prstGeom prst="leftBrac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AR" dirty="0"/>
          </a:p>
        </p:txBody>
      </p:sp>
      <p:sp>
        <p:nvSpPr>
          <p:cNvPr id="32" name="Text Box 76"/>
          <p:cNvSpPr txBox="1">
            <a:spLocks noChangeArrowheads="1"/>
          </p:cNvSpPr>
          <p:nvPr/>
        </p:nvSpPr>
        <p:spPr bwMode="auto">
          <a:xfrm>
            <a:off x="5983212" y="1880828"/>
            <a:ext cx="1991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50 (</a:t>
            </a:r>
            <a:r>
              <a:rPr lang="en-US" b="1" dirty="0" err="1" smtClean="0">
                <a:latin typeface="Calibri" pitchFamily="34" charset="0"/>
              </a:rPr>
              <a:t>Junio</a:t>
            </a:r>
            <a:r>
              <a:rPr lang="en-US" b="1" dirty="0" smtClean="0">
                <a:latin typeface="Calibri" pitchFamily="34" charset="0"/>
              </a:rPr>
              <a:t> 2015: 52)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40" name="AutoShape 74"/>
          <p:cNvSpPr>
            <a:spLocks/>
          </p:cNvSpPr>
          <p:nvPr/>
        </p:nvSpPr>
        <p:spPr bwMode="auto">
          <a:xfrm rot="-5400000" flipH="1">
            <a:off x="1907470" y="2288034"/>
            <a:ext cx="283882" cy="2476500"/>
          </a:xfrm>
          <a:prstGeom prst="leftBrace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AR" dirty="0"/>
          </a:p>
        </p:txBody>
      </p:sp>
      <p:sp>
        <p:nvSpPr>
          <p:cNvPr id="41" name="Text Box 75"/>
          <p:cNvSpPr txBox="1">
            <a:spLocks noChangeArrowheads="1"/>
          </p:cNvSpPr>
          <p:nvPr/>
        </p:nvSpPr>
        <p:spPr bwMode="auto">
          <a:xfrm>
            <a:off x="747297" y="2990844"/>
            <a:ext cx="31766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 18 (</a:t>
            </a:r>
            <a:r>
              <a:rPr lang="en-US" b="1" dirty="0" err="1" smtClean="0">
                <a:latin typeface="Calibri" pitchFamily="34" charset="0"/>
              </a:rPr>
              <a:t>Junio</a:t>
            </a:r>
            <a:r>
              <a:rPr lang="en-US" b="1" dirty="0" smtClean="0">
                <a:latin typeface="Calibri" pitchFamily="34" charset="0"/>
              </a:rPr>
              <a:t> 2015: 15)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7</a:t>
            </a:fld>
            <a:endParaRPr lang="es-A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7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 uiExpand="1">
        <p:bldSub>
          <a:bldChart bld="seriesEl"/>
        </p:bldSub>
      </p:bldGraphic>
      <p:bldP spid="8" grpId="0"/>
      <p:bldP spid="25" grpId="0" animBg="1"/>
      <p:bldP spid="29" grpId="0" animBg="1"/>
      <p:bldP spid="31" grpId="0" animBg="1"/>
      <p:bldP spid="40" grpId="0" animBg="1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0"/>
          <p:cNvSpPr txBox="1">
            <a:spLocks noChangeArrowheads="1"/>
          </p:cNvSpPr>
          <p:nvPr/>
        </p:nvSpPr>
        <p:spPr bwMode="auto">
          <a:xfrm>
            <a:off x="0" y="654012"/>
            <a:ext cx="91440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Se ha ampliado la brecha de la capacidad disponible como consecuencia de la retracción anterior de las ventas. Aún así el 68% tiene más del 70% de capacidad empleada.</a:t>
            </a:r>
          </a:p>
        </p:txBody>
      </p:sp>
      <p:sp>
        <p:nvSpPr>
          <p:cNvPr id="36" name="35 Rectángulo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Tasa de operación</a:t>
            </a:r>
          </a:p>
        </p:txBody>
      </p:sp>
      <p:sp>
        <p:nvSpPr>
          <p:cNvPr id="25" name="24 Rectángulo"/>
          <p:cNvSpPr/>
          <p:nvPr/>
        </p:nvSpPr>
        <p:spPr>
          <a:xfrm rot="10800000" flipV="1">
            <a:off x="-14" y="1603350"/>
            <a:ext cx="4900631" cy="3651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dirty="0" smtClean="0">
                <a:solidFill>
                  <a:schemeClr val="tx1"/>
                </a:solidFill>
              </a:rPr>
              <a:t>¿A qué tasa de su capacidad está operando? -</a:t>
            </a:r>
            <a:r>
              <a:rPr lang="es-ES" sz="1600" dirty="0" smtClean="0">
                <a:solidFill>
                  <a:schemeClr val="tx1"/>
                </a:solidFill>
              </a:rPr>
              <a:t> % </a:t>
            </a:r>
            <a:r>
              <a:rPr lang="es-ES" dirty="0" smtClean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29" name="28 Elipse"/>
          <p:cNvSpPr/>
          <p:nvPr/>
        </p:nvSpPr>
        <p:spPr>
          <a:xfrm>
            <a:off x="8944354" y="6350040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aphicFrame>
        <p:nvGraphicFramePr>
          <p:cNvPr id="26" name="25 Gráfico"/>
          <p:cNvGraphicFramePr/>
          <p:nvPr/>
        </p:nvGraphicFramePr>
        <p:xfrm>
          <a:off x="263466" y="2297097"/>
          <a:ext cx="6900958" cy="4016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25"/>
          <p:cNvGrpSpPr>
            <a:grpSpLocks/>
          </p:cNvGrpSpPr>
          <p:nvPr/>
        </p:nvGrpSpPr>
        <p:grpSpPr bwMode="auto">
          <a:xfrm>
            <a:off x="6908832" y="2838811"/>
            <a:ext cx="1736726" cy="276226"/>
            <a:chOff x="4152" y="1571"/>
            <a:chExt cx="1094" cy="174"/>
          </a:xfrm>
        </p:grpSpPr>
        <p:sp>
          <p:nvSpPr>
            <p:cNvPr id="31" name="Rectangle 117"/>
            <p:cNvSpPr>
              <a:spLocks noChangeArrowheads="1"/>
            </p:cNvSpPr>
            <p:nvPr/>
          </p:nvSpPr>
          <p:spPr bwMode="auto">
            <a:xfrm>
              <a:off x="4152" y="1610"/>
              <a:ext cx="76" cy="7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_tradnl" dirty="0"/>
            </a:p>
          </p:txBody>
        </p:sp>
        <p:sp>
          <p:nvSpPr>
            <p:cNvPr id="32" name="Rectangle 118"/>
            <p:cNvSpPr>
              <a:spLocks noChangeArrowheads="1"/>
            </p:cNvSpPr>
            <p:nvPr/>
          </p:nvSpPr>
          <p:spPr bwMode="auto">
            <a:xfrm>
              <a:off x="4271" y="1571"/>
              <a:ext cx="97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i="0" dirty="0">
                  <a:solidFill>
                    <a:srgbClr val="000000"/>
                  </a:solidFill>
                  <a:latin typeface="Calibri" pitchFamily="34" charset="0"/>
                </a:rPr>
                <a:t>Del 85% al 100%</a:t>
              </a:r>
              <a:endParaRPr lang="es-ES" dirty="0">
                <a:latin typeface="Calibri" pitchFamily="34" charset="0"/>
              </a:endParaRPr>
            </a:p>
          </p:txBody>
        </p:sp>
      </p:grpSp>
      <p:grpSp>
        <p:nvGrpSpPr>
          <p:cNvPr id="3" name="Group 124"/>
          <p:cNvGrpSpPr>
            <a:grpSpLocks/>
          </p:cNvGrpSpPr>
          <p:nvPr/>
        </p:nvGrpSpPr>
        <p:grpSpPr bwMode="auto">
          <a:xfrm>
            <a:off x="6908832" y="4075914"/>
            <a:ext cx="1620839" cy="276226"/>
            <a:chOff x="4152" y="1755"/>
            <a:chExt cx="1021" cy="174"/>
          </a:xfrm>
        </p:grpSpPr>
        <p:sp>
          <p:nvSpPr>
            <p:cNvPr id="34" name="Rectangle 119"/>
            <p:cNvSpPr>
              <a:spLocks noChangeArrowheads="1"/>
            </p:cNvSpPr>
            <p:nvPr/>
          </p:nvSpPr>
          <p:spPr bwMode="auto">
            <a:xfrm>
              <a:off x="4152" y="1793"/>
              <a:ext cx="76" cy="77"/>
            </a:xfrm>
            <a:prstGeom prst="rect">
              <a:avLst/>
            </a:prstGeom>
            <a:solidFill>
              <a:srgbClr val="C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_tradnl" dirty="0"/>
            </a:p>
          </p:txBody>
        </p:sp>
        <p:sp>
          <p:nvSpPr>
            <p:cNvPr id="38" name="Rectangle 120"/>
            <p:cNvSpPr>
              <a:spLocks noChangeArrowheads="1"/>
            </p:cNvSpPr>
            <p:nvPr/>
          </p:nvSpPr>
          <p:spPr bwMode="auto">
            <a:xfrm>
              <a:off x="4271" y="1755"/>
              <a:ext cx="90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i="0" dirty="0">
                  <a:solidFill>
                    <a:srgbClr val="000000"/>
                  </a:solidFill>
                  <a:latin typeface="Calibri" pitchFamily="34" charset="0"/>
                </a:rPr>
                <a:t>Del 71% al 85%</a:t>
              </a:r>
              <a:endParaRPr lang="es-ES" dirty="0">
                <a:latin typeface="Calibri" pitchFamily="34" charset="0"/>
              </a:endParaRPr>
            </a:p>
          </p:txBody>
        </p:sp>
      </p:grpSp>
      <p:grpSp>
        <p:nvGrpSpPr>
          <p:cNvPr id="4" name="Group 123"/>
          <p:cNvGrpSpPr>
            <a:grpSpLocks/>
          </p:cNvGrpSpPr>
          <p:nvPr/>
        </p:nvGrpSpPr>
        <p:grpSpPr bwMode="auto">
          <a:xfrm>
            <a:off x="6908832" y="4926033"/>
            <a:ext cx="1620839" cy="276226"/>
            <a:chOff x="4152" y="1939"/>
            <a:chExt cx="1021" cy="174"/>
          </a:xfrm>
        </p:grpSpPr>
        <p:sp>
          <p:nvSpPr>
            <p:cNvPr id="40" name="Rectangle 121"/>
            <p:cNvSpPr>
              <a:spLocks noChangeArrowheads="1"/>
            </p:cNvSpPr>
            <p:nvPr/>
          </p:nvSpPr>
          <p:spPr bwMode="auto">
            <a:xfrm>
              <a:off x="4152" y="1977"/>
              <a:ext cx="76" cy="77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_tradnl" dirty="0"/>
            </a:p>
          </p:txBody>
        </p:sp>
        <p:sp>
          <p:nvSpPr>
            <p:cNvPr id="41" name="Rectangle 122"/>
            <p:cNvSpPr>
              <a:spLocks noChangeArrowheads="1"/>
            </p:cNvSpPr>
            <p:nvPr/>
          </p:nvSpPr>
          <p:spPr bwMode="auto">
            <a:xfrm>
              <a:off x="4271" y="1939"/>
              <a:ext cx="90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i="0" dirty="0">
                  <a:solidFill>
                    <a:srgbClr val="000000"/>
                  </a:solidFill>
                  <a:latin typeface="Calibri" pitchFamily="34" charset="0"/>
                </a:rPr>
                <a:t>Del 50% al 70%</a:t>
              </a:r>
              <a:endParaRPr lang="es-ES" dirty="0">
                <a:latin typeface="Calibri" pitchFamily="34" charset="0"/>
              </a:endParaRPr>
            </a:p>
          </p:txBody>
        </p:sp>
      </p:grpSp>
      <p:sp>
        <p:nvSpPr>
          <p:cNvPr id="18" name="17 Rectángulo"/>
          <p:cNvSpPr/>
          <p:nvPr/>
        </p:nvSpPr>
        <p:spPr>
          <a:xfrm>
            <a:off x="755576" y="5877272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000000"/>
                </a:solidFill>
                <a:latin typeface="Calibri" pitchFamily="34" charset="0"/>
              </a:rPr>
              <a:t>2010</a:t>
            </a:r>
            <a:endParaRPr lang="es-ES" dirty="0"/>
          </a:p>
        </p:txBody>
      </p:sp>
      <p:sp>
        <p:nvSpPr>
          <p:cNvPr id="19" name="18 Rectángulo"/>
          <p:cNvSpPr/>
          <p:nvPr/>
        </p:nvSpPr>
        <p:spPr>
          <a:xfrm>
            <a:off x="1763688" y="5877272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000000"/>
                </a:solidFill>
                <a:latin typeface="Calibri" pitchFamily="34" charset="0"/>
              </a:rPr>
              <a:t>2011</a:t>
            </a:r>
            <a:endParaRPr lang="es-ES" dirty="0"/>
          </a:p>
        </p:txBody>
      </p:sp>
      <p:sp>
        <p:nvSpPr>
          <p:cNvPr id="20" name="19 Rectángulo"/>
          <p:cNvSpPr/>
          <p:nvPr/>
        </p:nvSpPr>
        <p:spPr>
          <a:xfrm>
            <a:off x="2735796" y="5877272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000000"/>
                </a:solidFill>
                <a:latin typeface="Calibri" pitchFamily="34" charset="0"/>
              </a:rPr>
              <a:t>2012</a:t>
            </a:r>
            <a:endParaRPr lang="es-ES" dirty="0"/>
          </a:p>
        </p:txBody>
      </p:sp>
      <p:sp>
        <p:nvSpPr>
          <p:cNvPr id="21" name="20 Rectángulo"/>
          <p:cNvSpPr/>
          <p:nvPr/>
        </p:nvSpPr>
        <p:spPr>
          <a:xfrm>
            <a:off x="3707904" y="5877272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000000"/>
                </a:solidFill>
                <a:latin typeface="Calibri" pitchFamily="34" charset="0"/>
              </a:rPr>
              <a:t>2013</a:t>
            </a:r>
            <a:endParaRPr lang="es-ES" dirty="0"/>
          </a:p>
        </p:txBody>
      </p:sp>
      <p:sp>
        <p:nvSpPr>
          <p:cNvPr id="22" name="21 Rectángulo"/>
          <p:cNvSpPr/>
          <p:nvPr/>
        </p:nvSpPr>
        <p:spPr>
          <a:xfrm>
            <a:off x="4716016" y="5877272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000000"/>
                </a:solidFill>
                <a:latin typeface="Calibri" pitchFamily="34" charset="0"/>
              </a:rPr>
              <a:t>2014</a:t>
            </a:r>
            <a:endParaRPr lang="es-ES" dirty="0"/>
          </a:p>
        </p:txBody>
      </p:sp>
      <p:sp>
        <p:nvSpPr>
          <p:cNvPr id="23" name="22 Rectángulo"/>
          <p:cNvSpPr/>
          <p:nvPr/>
        </p:nvSpPr>
        <p:spPr>
          <a:xfrm>
            <a:off x="5724128" y="5877272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000000"/>
                </a:solidFill>
                <a:latin typeface="Calibri" pitchFamily="34" charset="0"/>
              </a:rPr>
              <a:t>2015</a:t>
            </a:r>
            <a:endParaRPr lang="es-ES" dirty="0"/>
          </a:p>
        </p:txBody>
      </p:sp>
      <p:sp>
        <p:nvSpPr>
          <p:cNvPr id="24" name="2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8</a:t>
            </a:fld>
            <a:endParaRPr lang="es-A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6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6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2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6">
                                            <p:graphicEl>
                                              <a:chart seriesIdx="2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5" grpId="0" animBg="1"/>
      <p:bldP spid="29" grpId="0" animBg="1"/>
      <p:bldGraphic spid="26" grpId="0" uiExpand="1">
        <p:bldSub>
          <a:bldChart bld="categoryEl"/>
        </p:bldSub>
      </p:bldGraphic>
      <p:bldP spid="18" grpId="0" uiExpand="1"/>
      <p:bldP spid="19" grpId="0" uiExpand="1"/>
      <p:bldP spid="20" grpId="0" uiExpand="1"/>
      <p:bldP spid="21" grpId="0" uiExpand="1"/>
      <p:bldP spid="22" grpId="0" uiExpand="1"/>
      <p:bldP spid="23" grpId="0" uiExpan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19"/>
          <p:cNvSpPr>
            <a:spLocks noChangeArrowheads="1"/>
          </p:cNvSpPr>
          <p:nvPr/>
        </p:nvSpPr>
        <p:spPr bwMode="auto">
          <a:xfrm>
            <a:off x="299979" y="2434087"/>
            <a:ext cx="8178912" cy="658813"/>
          </a:xfrm>
          <a:prstGeom prst="rightArrow">
            <a:avLst>
              <a:gd name="adj1" fmla="val 68750"/>
              <a:gd name="adj2" fmla="val 9065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AR" dirty="0"/>
          </a:p>
        </p:txBody>
      </p:sp>
      <p:sp>
        <p:nvSpPr>
          <p:cNvPr id="49" name="48 Rectángulo"/>
          <p:cNvSpPr/>
          <p:nvPr/>
        </p:nvSpPr>
        <p:spPr>
          <a:xfrm>
            <a:off x="5594364" y="1895453"/>
            <a:ext cx="693747" cy="5476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600" b="1" dirty="0" smtClean="0">
              <a:latin typeface="Calibri" pitchFamily="34" charset="0"/>
            </a:endParaRPr>
          </a:p>
          <a:p>
            <a:pPr algn="ctr"/>
            <a:r>
              <a:rPr lang="es-ES" sz="1600" b="1" dirty="0" smtClean="0">
                <a:latin typeface="Calibri" pitchFamily="34" charset="0"/>
              </a:rPr>
              <a:t>2013: 12%</a:t>
            </a:r>
          </a:p>
          <a:p>
            <a:pPr algn="ctr"/>
            <a:endParaRPr lang="es-ES" sz="1600" dirty="0"/>
          </a:p>
        </p:txBody>
      </p:sp>
      <p:sp>
        <p:nvSpPr>
          <p:cNvPr id="3" name="Text Box 50"/>
          <p:cNvSpPr txBox="1">
            <a:spLocks noChangeArrowheads="1"/>
          </p:cNvSpPr>
          <p:nvPr/>
        </p:nvSpPr>
        <p:spPr bwMode="auto">
          <a:xfrm>
            <a:off x="0" y="580986"/>
            <a:ext cx="914400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" b="1" dirty="0" smtClean="0"/>
              <a:t>La inversión estimada para 2016 alcanza en promedio al 11% de las ventas, coincidiendo con el rango de los últimos años y continuando la orientación hacia lo soft. </a:t>
            </a:r>
          </a:p>
        </p:txBody>
      </p:sp>
      <p:sp>
        <p:nvSpPr>
          <p:cNvPr id="5" name="4 Rectángulo"/>
          <p:cNvSpPr/>
          <p:nvPr/>
        </p:nvSpPr>
        <p:spPr>
          <a:xfrm rot="10800000" flipV="1">
            <a:off x="-23" y="1274734"/>
            <a:ext cx="4791101" cy="5842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dirty="0" smtClean="0">
                <a:solidFill>
                  <a:schemeClr val="tx1"/>
                </a:solidFill>
              </a:rPr>
              <a:t>¿Cuál estima que será su inversión para 2016  (como porcentaje de la facturación anual)?</a:t>
            </a:r>
            <a:r>
              <a:rPr lang="es-ES" sz="1600" dirty="0" smtClean="0">
                <a:solidFill>
                  <a:schemeClr val="tx1"/>
                </a:solidFill>
              </a:rPr>
              <a:t> </a:t>
            </a:r>
            <a:r>
              <a:rPr lang="es-ES" sz="1600" b="1" dirty="0" smtClean="0">
                <a:solidFill>
                  <a:schemeClr val="tx1"/>
                </a:solidFill>
              </a:rPr>
              <a:t>-%-</a:t>
            </a:r>
            <a:endParaRPr lang="es-ES" b="1" dirty="0" smtClean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s-ES" sz="2800" dirty="0" smtClean="0"/>
              <a:t>Inversión</a:t>
            </a:r>
          </a:p>
        </p:txBody>
      </p:sp>
      <p:sp>
        <p:nvSpPr>
          <p:cNvPr id="20" name="Rectangle 90"/>
          <p:cNvSpPr>
            <a:spLocks noChangeArrowheads="1"/>
          </p:cNvSpPr>
          <p:nvPr/>
        </p:nvSpPr>
        <p:spPr bwMode="auto">
          <a:xfrm>
            <a:off x="7975653" y="2977791"/>
            <a:ext cx="466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 dirty="0" smtClean="0">
                <a:solidFill>
                  <a:srgbClr val="292929"/>
                </a:solidFill>
              </a:rPr>
              <a:t>15</a:t>
            </a:r>
            <a:endParaRPr lang="es-AR" b="1" dirty="0">
              <a:solidFill>
                <a:srgbClr val="292929"/>
              </a:solidFill>
            </a:endParaRPr>
          </a:p>
        </p:txBody>
      </p:sp>
      <p:sp>
        <p:nvSpPr>
          <p:cNvPr id="21" name="Rectangle 90"/>
          <p:cNvSpPr>
            <a:spLocks noChangeArrowheads="1"/>
          </p:cNvSpPr>
          <p:nvPr/>
        </p:nvSpPr>
        <p:spPr bwMode="auto">
          <a:xfrm>
            <a:off x="263466" y="2977791"/>
            <a:ext cx="4667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 dirty="0" smtClean="0">
                <a:solidFill>
                  <a:srgbClr val="292929"/>
                </a:solidFill>
              </a:rPr>
              <a:t>5</a:t>
            </a:r>
            <a:endParaRPr lang="es-AR" b="1" dirty="0">
              <a:solidFill>
                <a:srgbClr val="292929"/>
              </a:solidFill>
            </a:endParaRPr>
          </a:p>
        </p:txBody>
      </p:sp>
      <p:sp>
        <p:nvSpPr>
          <p:cNvPr id="26" name="Rectangle 106"/>
          <p:cNvSpPr>
            <a:spLocks noChangeArrowheads="1"/>
          </p:cNvSpPr>
          <p:nvPr/>
        </p:nvSpPr>
        <p:spPr bwMode="auto">
          <a:xfrm>
            <a:off x="6507189" y="1920496"/>
            <a:ext cx="54769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s-ES" sz="1600" b="1" i="0" dirty="0">
                <a:latin typeface="Calibri" pitchFamily="34" charset="0"/>
              </a:rPr>
              <a:t>2010: 13%</a:t>
            </a:r>
          </a:p>
        </p:txBody>
      </p:sp>
      <p:sp>
        <p:nvSpPr>
          <p:cNvPr id="32" name="Rectangle 106"/>
          <p:cNvSpPr>
            <a:spLocks noChangeArrowheads="1"/>
          </p:cNvSpPr>
          <p:nvPr/>
        </p:nvSpPr>
        <p:spPr bwMode="auto">
          <a:xfrm>
            <a:off x="5630877" y="3082609"/>
            <a:ext cx="66992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s-ES" sz="1600" b="1" i="0" dirty="0">
                <a:latin typeface="Calibri" pitchFamily="34" charset="0"/>
              </a:rPr>
              <a:t>2011: 12%</a:t>
            </a:r>
          </a:p>
        </p:txBody>
      </p:sp>
      <p:sp>
        <p:nvSpPr>
          <p:cNvPr id="33" name="Rectangle 106"/>
          <p:cNvSpPr>
            <a:spLocks noChangeArrowheads="1"/>
          </p:cNvSpPr>
          <p:nvPr/>
        </p:nvSpPr>
        <p:spPr bwMode="auto">
          <a:xfrm>
            <a:off x="3768714" y="1920496"/>
            <a:ext cx="65723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s-ES" sz="1600" b="1" i="0" dirty="0" smtClean="0">
                <a:latin typeface="Calibri" pitchFamily="34" charset="0"/>
              </a:rPr>
              <a:t>2012: 10%</a:t>
            </a:r>
            <a:endParaRPr lang="es-ES" sz="1600" b="1" i="0" dirty="0">
              <a:latin typeface="Calibri" pitchFamily="34" charset="0"/>
            </a:endParaRPr>
          </a:p>
        </p:txBody>
      </p:sp>
      <p:grpSp>
        <p:nvGrpSpPr>
          <p:cNvPr id="35" name="34 Grupo"/>
          <p:cNvGrpSpPr>
            <a:grpSpLocks/>
          </p:cNvGrpSpPr>
          <p:nvPr/>
        </p:nvGrpSpPr>
        <p:grpSpPr bwMode="auto">
          <a:xfrm flipV="1">
            <a:off x="3951279" y="2470600"/>
            <a:ext cx="192087" cy="301625"/>
            <a:chOff x="3851521" y="5821812"/>
            <a:chExt cx="191364" cy="302764"/>
          </a:xfrm>
          <a:solidFill>
            <a:schemeClr val="bg1">
              <a:lumMod val="85000"/>
            </a:schemeClr>
          </a:solidFill>
        </p:grpSpPr>
        <p:sp>
          <p:nvSpPr>
            <p:cNvPr id="36" name="16 Elipse"/>
            <p:cNvSpPr>
              <a:spLocks noChangeArrowheads="1"/>
            </p:cNvSpPr>
            <p:nvPr/>
          </p:nvSpPr>
          <p:spPr bwMode="auto">
            <a:xfrm>
              <a:off x="3851521" y="5821812"/>
              <a:ext cx="191364" cy="191364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37" name="17 Rectángulo"/>
            <p:cNvSpPr>
              <a:spLocks noChangeArrowheads="1"/>
            </p:cNvSpPr>
            <p:nvPr/>
          </p:nvSpPr>
          <p:spPr bwMode="auto">
            <a:xfrm>
              <a:off x="3924344" y="5954976"/>
              <a:ext cx="45719" cy="169600"/>
            </a:xfrm>
            <a:prstGeom prst="rect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41" name="40 Grupo"/>
          <p:cNvGrpSpPr>
            <a:grpSpLocks/>
          </p:cNvGrpSpPr>
          <p:nvPr/>
        </p:nvGrpSpPr>
        <p:grpSpPr bwMode="auto">
          <a:xfrm flipV="1">
            <a:off x="6653241" y="2470600"/>
            <a:ext cx="192087" cy="301625"/>
            <a:chOff x="3851521" y="5821812"/>
            <a:chExt cx="191364" cy="302764"/>
          </a:xfrm>
          <a:solidFill>
            <a:schemeClr val="bg1">
              <a:lumMod val="85000"/>
            </a:schemeClr>
          </a:solidFill>
        </p:grpSpPr>
        <p:sp>
          <p:nvSpPr>
            <p:cNvPr id="42" name="16 Elipse"/>
            <p:cNvSpPr>
              <a:spLocks noChangeArrowheads="1"/>
            </p:cNvSpPr>
            <p:nvPr/>
          </p:nvSpPr>
          <p:spPr bwMode="auto">
            <a:xfrm>
              <a:off x="3851521" y="5821812"/>
              <a:ext cx="191364" cy="191364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3" name="17 Rectángulo"/>
            <p:cNvSpPr>
              <a:spLocks noChangeArrowheads="1"/>
            </p:cNvSpPr>
            <p:nvPr/>
          </p:nvSpPr>
          <p:spPr bwMode="auto">
            <a:xfrm>
              <a:off x="3924344" y="5954976"/>
              <a:ext cx="45719" cy="169600"/>
            </a:xfrm>
            <a:prstGeom prst="rect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51" name="50 Rectángulo"/>
          <p:cNvSpPr/>
          <p:nvPr/>
        </p:nvSpPr>
        <p:spPr>
          <a:xfrm rot="10800000" flipV="1">
            <a:off x="0" y="3429000"/>
            <a:ext cx="3887930" cy="5719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08000"/>
            <a:r>
              <a:rPr lang="es-ES" b="1" dirty="0" smtClean="0">
                <a:solidFill>
                  <a:schemeClr val="tx1"/>
                </a:solidFill>
              </a:rPr>
              <a:t>¿Cómo va a destinar esa inversión? Respuestas múltiples -%-</a:t>
            </a:r>
          </a:p>
        </p:txBody>
      </p:sp>
      <p:graphicFrame>
        <p:nvGraphicFramePr>
          <p:cNvPr id="53" name="52 Tabla"/>
          <p:cNvGraphicFramePr>
            <a:graphicFrameLocks noGrp="1"/>
          </p:cNvGraphicFramePr>
          <p:nvPr/>
        </p:nvGraphicFramePr>
        <p:xfrm>
          <a:off x="4900617" y="4153566"/>
          <a:ext cx="3943404" cy="197739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3249657"/>
                <a:gridCol w="693747"/>
              </a:tblGrid>
              <a:tr h="329566">
                <a:tc>
                  <a:txBody>
                    <a:bodyPr/>
                    <a:lstStyle/>
                    <a:p>
                      <a:pPr marL="108000" algn="l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Hard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329566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Obras civiles </a:t>
                      </a:r>
                    </a:p>
                  </a:txBody>
                  <a:tcPr marL="857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9566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Incorporación de maquinaria </a:t>
                      </a:r>
                    </a:p>
                  </a:txBody>
                  <a:tcPr marL="857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9566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Equipamiento informático </a:t>
                      </a:r>
                    </a:p>
                  </a:txBody>
                  <a:tcPr marL="857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9566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Adquisición de vehículos </a:t>
                      </a:r>
                    </a:p>
                  </a:txBody>
                  <a:tcPr marL="857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29566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Otras respuestas</a:t>
                      </a:r>
                    </a:p>
                  </a:txBody>
                  <a:tcPr marL="857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5" name="54 Elipse"/>
          <p:cNvSpPr/>
          <p:nvPr/>
        </p:nvSpPr>
        <p:spPr>
          <a:xfrm>
            <a:off x="8944354" y="6350040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1">
            <a:schemeClr val="accent3"/>
          </a:lnRef>
          <a:fillRef idx="1002">
            <a:schemeClr val="dk1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34" name="33 Grupo"/>
          <p:cNvGrpSpPr>
            <a:grpSpLocks/>
          </p:cNvGrpSpPr>
          <p:nvPr/>
        </p:nvGrpSpPr>
        <p:grpSpPr bwMode="auto">
          <a:xfrm flipV="1">
            <a:off x="5813442" y="2458670"/>
            <a:ext cx="192087" cy="301625"/>
            <a:chOff x="3851521" y="5821812"/>
            <a:chExt cx="191364" cy="302764"/>
          </a:xfrm>
          <a:solidFill>
            <a:schemeClr val="bg1">
              <a:lumMod val="85000"/>
            </a:schemeClr>
          </a:solidFill>
        </p:grpSpPr>
        <p:sp>
          <p:nvSpPr>
            <p:cNvPr id="44" name="16 Elipse"/>
            <p:cNvSpPr>
              <a:spLocks noChangeArrowheads="1"/>
            </p:cNvSpPr>
            <p:nvPr/>
          </p:nvSpPr>
          <p:spPr bwMode="auto">
            <a:xfrm>
              <a:off x="3851521" y="5821812"/>
              <a:ext cx="191364" cy="191364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5" name="17 Rectángulo"/>
            <p:cNvSpPr>
              <a:spLocks noChangeArrowheads="1"/>
            </p:cNvSpPr>
            <p:nvPr/>
          </p:nvSpPr>
          <p:spPr bwMode="auto">
            <a:xfrm>
              <a:off x="3924344" y="5954976"/>
              <a:ext cx="45719" cy="169600"/>
            </a:xfrm>
            <a:prstGeom prst="rect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aphicFrame>
        <p:nvGraphicFramePr>
          <p:cNvPr id="58" name="57 Tabla"/>
          <p:cNvGraphicFramePr>
            <a:graphicFrameLocks noGrp="1"/>
          </p:cNvGraphicFramePr>
          <p:nvPr/>
        </p:nvGraphicFramePr>
        <p:xfrm>
          <a:off x="226953" y="4159260"/>
          <a:ext cx="3943404" cy="197739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55000"/>
                    </a:prstClr>
                  </a:outerShdw>
                </a:effectLst>
              </a:tblPr>
              <a:tblGrid>
                <a:gridCol w="3249657"/>
                <a:gridCol w="693747"/>
              </a:tblGrid>
              <a:tr h="220654">
                <a:tc>
                  <a:txBody>
                    <a:bodyPr/>
                    <a:lstStyle/>
                    <a:p>
                      <a:pPr marL="108000" algn="l" fontAlgn="b"/>
                      <a:r>
                        <a:rPr kumimoji="0" lang="es-E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itchFamily="34" charset="0"/>
                        </a:rPr>
                        <a:t>Soft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s-E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Calibri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694B"/>
                    </a:solidFill>
                  </a:tcPr>
                </a:tc>
              </a:tr>
              <a:tr h="220654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Capacitación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0654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Desarrollo de tecnología, software y sistemas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0654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Desarrollo de nuevos productos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0654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Búsqueda de nuevos mercados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0654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Marketing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50" name="49 Grupo"/>
          <p:cNvGrpSpPr>
            <a:grpSpLocks/>
          </p:cNvGrpSpPr>
          <p:nvPr/>
        </p:nvGrpSpPr>
        <p:grpSpPr bwMode="auto">
          <a:xfrm>
            <a:off x="5813442" y="2771766"/>
            <a:ext cx="192087" cy="301625"/>
            <a:chOff x="3851521" y="5821812"/>
            <a:chExt cx="191364" cy="302764"/>
          </a:xfrm>
          <a:solidFill>
            <a:schemeClr val="bg1">
              <a:lumMod val="85000"/>
            </a:schemeClr>
          </a:solidFill>
        </p:grpSpPr>
        <p:sp>
          <p:nvSpPr>
            <p:cNvPr id="52" name="16 Elipse"/>
            <p:cNvSpPr>
              <a:spLocks noChangeArrowheads="1"/>
            </p:cNvSpPr>
            <p:nvPr/>
          </p:nvSpPr>
          <p:spPr bwMode="auto">
            <a:xfrm>
              <a:off x="3851521" y="5821812"/>
              <a:ext cx="191364" cy="191364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7" name="17 Rectángulo"/>
            <p:cNvSpPr>
              <a:spLocks noChangeArrowheads="1"/>
            </p:cNvSpPr>
            <p:nvPr/>
          </p:nvSpPr>
          <p:spPr bwMode="auto">
            <a:xfrm>
              <a:off x="3924344" y="5954976"/>
              <a:ext cx="45719" cy="169600"/>
            </a:xfrm>
            <a:prstGeom prst="rect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38" name="3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963A0-0DD0-46C6-B448-C8FAEB3BE8D4}" type="slidenum">
              <a:rPr lang="es-AR" smtClean="0"/>
              <a:pPr/>
              <a:t>9</a:t>
            </a:fld>
            <a:endParaRPr lang="es-AR" dirty="0"/>
          </a:p>
        </p:txBody>
      </p:sp>
      <p:sp>
        <p:nvSpPr>
          <p:cNvPr id="39" name="Rectangle 106"/>
          <p:cNvSpPr>
            <a:spLocks noChangeArrowheads="1"/>
          </p:cNvSpPr>
          <p:nvPr/>
        </p:nvSpPr>
        <p:spPr bwMode="auto">
          <a:xfrm>
            <a:off x="4767251" y="1895454"/>
            <a:ext cx="65723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s-ES" sz="1600" b="1" i="0" dirty="0" smtClean="0">
                <a:latin typeface="Calibri" pitchFamily="34" charset="0"/>
              </a:rPr>
              <a:t>2014: 11%</a:t>
            </a:r>
            <a:endParaRPr lang="es-ES" sz="1600" b="1" i="0" dirty="0">
              <a:latin typeface="Calibri" pitchFamily="34" charset="0"/>
            </a:endParaRPr>
          </a:p>
        </p:txBody>
      </p:sp>
      <p:grpSp>
        <p:nvGrpSpPr>
          <p:cNvPr id="40" name="39 Grupo"/>
          <p:cNvGrpSpPr>
            <a:grpSpLocks/>
          </p:cNvGrpSpPr>
          <p:nvPr/>
        </p:nvGrpSpPr>
        <p:grpSpPr bwMode="auto">
          <a:xfrm flipV="1">
            <a:off x="4949816" y="2445558"/>
            <a:ext cx="192087" cy="301625"/>
            <a:chOff x="3851521" y="5821812"/>
            <a:chExt cx="191364" cy="302764"/>
          </a:xfrm>
          <a:solidFill>
            <a:schemeClr val="bg1">
              <a:lumMod val="85000"/>
            </a:schemeClr>
          </a:solidFill>
        </p:grpSpPr>
        <p:sp>
          <p:nvSpPr>
            <p:cNvPr id="46" name="16 Elipse"/>
            <p:cNvSpPr>
              <a:spLocks noChangeArrowheads="1"/>
            </p:cNvSpPr>
            <p:nvPr/>
          </p:nvSpPr>
          <p:spPr bwMode="auto">
            <a:xfrm>
              <a:off x="3851521" y="5821812"/>
              <a:ext cx="191364" cy="191364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54" name="17 Rectángulo"/>
            <p:cNvSpPr>
              <a:spLocks noChangeArrowheads="1"/>
            </p:cNvSpPr>
            <p:nvPr/>
          </p:nvSpPr>
          <p:spPr bwMode="auto">
            <a:xfrm>
              <a:off x="3924344" y="5954976"/>
              <a:ext cx="45719" cy="169600"/>
            </a:xfrm>
            <a:prstGeom prst="rect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grpSp>
        <p:nvGrpSpPr>
          <p:cNvPr id="59" name="58 Grupo"/>
          <p:cNvGrpSpPr>
            <a:grpSpLocks/>
          </p:cNvGrpSpPr>
          <p:nvPr/>
        </p:nvGrpSpPr>
        <p:grpSpPr bwMode="auto">
          <a:xfrm>
            <a:off x="4949816" y="2771766"/>
            <a:ext cx="192087" cy="324035"/>
            <a:chOff x="3851521" y="5821812"/>
            <a:chExt cx="191364" cy="325259"/>
          </a:xfrm>
          <a:solidFill>
            <a:srgbClr val="17694B"/>
          </a:solidFill>
        </p:grpSpPr>
        <p:sp>
          <p:nvSpPr>
            <p:cNvPr id="60" name="16 Elipse"/>
            <p:cNvSpPr>
              <a:spLocks noChangeArrowheads="1"/>
            </p:cNvSpPr>
            <p:nvPr/>
          </p:nvSpPr>
          <p:spPr bwMode="auto">
            <a:xfrm>
              <a:off x="3851521" y="5821812"/>
              <a:ext cx="191364" cy="191364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61" name="17 Rectángulo"/>
            <p:cNvSpPr>
              <a:spLocks noChangeArrowheads="1"/>
            </p:cNvSpPr>
            <p:nvPr/>
          </p:nvSpPr>
          <p:spPr bwMode="auto">
            <a:xfrm>
              <a:off x="3924344" y="5954975"/>
              <a:ext cx="45547" cy="192096"/>
            </a:xfrm>
            <a:prstGeom prst="rect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62" name="Rectangle 106"/>
          <p:cNvSpPr>
            <a:spLocks noChangeArrowheads="1"/>
          </p:cNvSpPr>
          <p:nvPr/>
        </p:nvSpPr>
        <p:spPr bwMode="auto">
          <a:xfrm>
            <a:off x="4718052" y="3095801"/>
            <a:ext cx="669920" cy="492443"/>
          </a:xfrm>
          <a:prstGeom prst="rect">
            <a:avLst/>
          </a:prstGeom>
          <a:solidFill>
            <a:schemeClr val="bg1"/>
          </a:solidFill>
          <a:ln w="28575">
            <a:solidFill>
              <a:srgbClr val="17694B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s-ES" sz="1600" b="1" i="0" dirty="0" smtClean="0">
                <a:latin typeface="Calibri" pitchFamily="34" charset="0"/>
              </a:rPr>
              <a:t>2016:</a:t>
            </a:r>
          </a:p>
          <a:p>
            <a:pPr algn="ctr"/>
            <a:r>
              <a:rPr lang="es-ES" sz="1600" b="1" dirty="0" smtClean="0">
                <a:latin typeface="Calibri" pitchFamily="34" charset="0"/>
              </a:rPr>
              <a:t>11%</a:t>
            </a:r>
            <a:endParaRPr lang="es-ES" sz="1600" b="1" i="0" dirty="0">
              <a:latin typeface="Calibri" pitchFamily="34" charset="0"/>
            </a:endParaRPr>
          </a:p>
        </p:txBody>
      </p:sp>
      <p:sp>
        <p:nvSpPr>
          <p:cNvPr id="68" name="Rectangle 106"/>
          <p:cNvSpPr>
            <a:spLocks noChangeArrowheads="1"/>
          </p:cNvSpPr>
          <p:nvPr/>
        </p:nvSpPr>
        <p:spPr bwMode="auto">
          <a:xfrm>
            <a:off x="3768714" y="3119122"/>
            <a:ext cx="66992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s-ES" sz="1600" b="1" i="0" dirty="0" smtClean="0">
                <a:latin typeface="Calibri" pitchFamily="34" charset="0"/>
              </a:rPr>
              <a:t>2015: 10%</a:t>
            </a:r>
            <a:endParaRPr lang="es-ES" sz="1600" b="1" i="0" dirty="0">
              <a:latin typeface="Calibri" pitchFamily="34" charset="0"/>
            </a:endParaRPr>
          </a:p>
        </p:txBody>
      </p:sp>
      <p:grpSp>
        <p:nvGrpSpPr>
          <p:cNvPr id="69" name="68 Grupo"/>
          <p:cNvGrpSpPr>
            <a:grpSpLocks/>
          </p:cNvGrpSpPr>
          <p:nvPr/>
        </p:nvGrpSpPr>
        <p:grpSpPr bwMode="auto">
          <a:xfrm>
            <a:off x="3951279" y="2808279"/>
            <a:ext cx="192087" cy="301625"/>
            <a:chOff x="3851521" y="5821812"/>
            <a:chExt cx="191364" cy="302764"/>
          </a:xfrm>
          <a:solidFill>
            <a:schemeClr val="bg1">
              <a:lumMod val="85000"/>
            </a:schemeClr>
          </a:solidFill>
        </p:grpSpPr>
        <p:sp>
          <p:nvSpPr>
            <p:cNvPr id="70" name="16 Elipse"/>
            <p:cNvSpPr>
              <a:spLocks noChangeArrowheads="1"/>
            </p:cNvSpPr>
            <p:nvPr/>
          </p:nvSpPr>
          <p:spPr bwMode="auto">
            <a:xfrm>
              <a:off x="3851521" y="5821812"/>
              <a:ext cx="191364" cy="191364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71" name="17 Rectángulo"/>
            <p:cNvSpPr>
              <a:spLocks noChangeArrowheads="1"/>
            </p:cNvSpPr>
            <p:nvPr/>
          </p:nvSpPr>
          <p:spPr bwMode="auto">
            <a:xfrm>
              <a:off x="3924344" y="5954976"/>
              <a:ext cx="45719" cy="169600"/>
            </a:xfrm>
            <a:prstGeom prst="rect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s-AR" b="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9" grpId="0"/>
      <p:bldP spid="3" grpId="0"/>
      <p:bldP spid="5" grpId="0" animBg="1"/>
      <p:bldP spid="26" grpId="0" autoUpdateAnimBg="0"/>
      <p:bldP spid="32" grpId="0" autoUpdateAnimBg="0"/>
      <p:bldP spid="33" grpId="0" autoUpdateAnimBg="0"/>
      <p:bldP spid="51" grpId="0" animBg="1"/>
      <p:bldP spid="55" grpId="0" animBg="1"/>
      <p:bldP spid="39" grpId="0" autoUpdateAnimBg="0"/>
      <p:bldP spid="62" grpId="0" animBg="1" autoUpdateAnimBg="0"/>
      <p:bldP spid="68" grpId="0" autoUpdateAnimBg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40000">
              <a:schemeClr val="tx2">
                <a:lumMod val="60000"/>
                <a:lumOff val="40000"/>
              </a:schemeClr>
            </a:gs>
            <a:gs pos="100000">
              <a:srgbClr val="339933"/>
            </a:gs>
          </a:gsLst>
          <a:path path="circle">
            <a:fillToRect l="100000" t="100000"/>
          </a:path>
          <a:tileRect r="-100000" b="-100000"/>
        </a:gradFill>
        <a:ln w="28575">
          <a:noFill/>
        </a:ln>
      </a:spPr>
      <a:bodyPr rtlCol="0" anchor="ctr"/>
      <a:lstStyle>
        <a:defPPr algn="ctr">
          <a:defRPr/>
        </a:defPPr>
      </a:lstStyle>
      <a:style>
        <a:lnRef idx="1">
          <a:schemeClr val="accent3"/>
        </a:lnRef>
        <a:fillRef idx="1002">
          <a:schemeClr val="dk1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8216</TotalTime>
  <Words>1545</Words>
  <Application>Microsoft Office PowerPoint</Application>
  <PresentationFormat>Presentación en pantalla (4:3)</PresentationFormat>
  <Paragraphs>581</Paragraphs>
  <Slides>18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0" baseType="lpstr">
      <vt:lpstr>Tema de Office</vt:lpstr>
      <vt:lpstr>1_Tema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npato</dc:creator>
  <cp:lastModifiedBy>lmonti</cp:lastModifiedBy>
  <cp:revision>1250</cp:revision>
  <dcterms:created xsi:type="dcterms:W3CDTF">2015-07-09T15:57:39Z</dcterms:created>
  <dcterms:modified xsi:type="dcterms:W3CDTF">2015-10-13T19:15:22Z</dcterms:modified>
</cp:coreProperties>
</file>