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4" r:id="rId2"/>
    <p:sldId id="285" r:id="rId3"/>
    <p:sldId id="264" r:id="rId4"/>
    <p:sldId id="265" r:id="rId5"/>
    <p:sldId id="266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5E49F"/>
    <a:srgbClr val="30A78E"/>
    <a:srgbClr val="24BDAF"/>
    <a:srgbClr val="00F901"/>
    <a:srgbClr val="AB283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759" autoAdjust="0"/>
    <p:restoredTop sz="98144" autoAdjust="0"/>
  </p:normalViewPr>
  <p:slideViewPr>
    <p:cSldViewPr snapToGrid="0" snapToObjects="1">
      <p:cViewPr varScale="1">
        <p:scale>
          <a:sx n="73" d="100"/>
          <a:sy n="73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343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4822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6953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4839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357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238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401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272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878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7410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768D2-9B9B-344D-9E21-99073B831B2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F1A7-8772-DF43-A727-D933B09C4B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792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10" Type="http://schemas.openxmlformats.org/officeDocument/2006/relationships/image" Target="../media/image1.jpe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1.jpe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.jpeg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.jpeg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.jpeg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12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3.png"/><Relationship Id="rId5" Type="http://schemas.openxmlformats.org/officeDocument/2006/relationships/image" Target="../media/image6.png"/><Relationship Id="rId10" Type="http://schemas.openxmlformats.org/officeDocument/2006/relationships/image" Target="../media/image1.jpeg"/><Relationship Id="rId4" Type="http://schemas.openxmlformats.org/officeDocument/2006/relationships/image" Target="../media/image5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caratu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4343"/>
            <a:ext cx="9144000" cy="4846320"/>
          </a:xfrm>
          <a:prstGeom prst="rect">
            <a:avLst/>
          </a:prstGeom>
        </p:spPr>
      </p:pic>
      <p:pic>
        <p:nvPicPr>
          <p:cNvPr id="3" name="Imagen 2" descr="01_logo_ circulo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2320" y="142240"/>
            <a:ext cx="756801" cy="891447"/>
          </a:xfrm>
          <a:prstGeom prst="rect">
            <a:avLst/>
          </a:prstGeom>
        </p:spPr>
      </p:pic>
      <p:cxnSp>
        <p:nvCxnSpPr>
          <p:cNvPr id="15" name="Conector recto 14"/>
          <p:cNvCxnSpPr/>
          <p:nvPr/>
        </p:nvCxnSpPr>
        <p:spPr>
          <a:xfrm>
            <a:off x="0" y="1033687"/>
            <a:ext cx="9144000" cy="0"/>
          </a:xfrm>
          <a:prstGeom prst="line">
            <a:avLst/>
          </a:prstGeom>
          <a:ln w="190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n 12" descr="fondo_gri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961" y="0"/>
            <a:ext cx="2793999" cy="1754983"/>
          </a:xfrm>
          <a:prstGeom prst="rect">
            <a:avLst/>
          </a:prstGeom>
        </p:spPr>
      </p:pic>
      <p:pic>
        <p:nvPicPr>
          <p:cNvPr id="2" name="Imagen 1" descr="01_banda arriba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3666" y="0"/>
            <a:ext cx="1820333" cy="1254125"/>
          </a:xfrm>
          <a:prstGeom prst="rect">
            <a:avLst/>
          </a:prstGeom>
        </p:spPr>
      </p:pic>
      <p:pic>
        <p:nvPicPr>
          <p:cNvPr id="7" name="Imagen 6" descr="01_logo_idea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78800" y="6413276"/>
            <a:ext cx="887984" cy="373603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568961" y="611547"/>
            <a:ext cx="2794000" cy="11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" sz="3600" spc="-150" dirty="0">
                <a:solidFill>
                  <a:schemeClr val="bg1"/>
                </a:solidFill>
                <a:latin typeface="Gotham Thin"/>
                <a:cs typeface="Gotham Thin"/>
              </a:rPr>
              <a:t>TALLER DE </a:t>
            </a:r>
            <a:r>
              <a:rPr lang="es-ES" sz="4500" spc="-150" dirty="0">
                <a:solidFill>
                  <a:schemeClr val="bg1"/>
                </a:solidFill>
                <a:latin typeface="Gotham Light"/>
                <a:cs typeface="Gotham Light"/>
              </a:rPr>
              <a:t>CAMBIO</a:t>
            </a:r>
          </a:p>
        </p:txBody>
      </p:sp>
      <p:cxnSp>
        <p:nvCxnSpPr>
          <p:cNvPr id="18" name="Conector recto 17"/>
          <p:cNvCxnSpPr/>
          <p:nvPr/>
        </p:nvCxnSpPr>
        <p:spPr>
          <a:xfrm>
            <a:off x="0" y="6312823"/>
            <a:ext cx="9144000" cy="0"/>
          </a:xfrm>
          <a:prstGeom prst="line">
            <a:avLst/>
          </a:prstGeom>
          <a:ln w="190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n 19" descr="sombra3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1033687"/>
            <a:ext cx="2600959" cy="304800"/>
          </a:xfrm>
          <a:prstGeom prst="rect">
            <a:avLst/>
          </a:prstGeom>
        </p:spPr>
      </p:pic>
      <p:pic>
        <p:nvPicPr>
          <p:cNvPr id="4" name="Imagen 3" descr="iconos_caratulas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7300" y="1872020"/>
            <a:ext cx="1250921" cy="387986"/>
          </a:xfrm>
          <a:prstGeom prst="rect">
            <a:avLst/>
          </a:prstGeom>
        </p:spPr>
      </p:pic>
      <p:pic>
        <p:nvPicPr>
          <p:cNvPr id="14" name="Imagen 13" descr="sombra3.psd"/>
          <p:cNvPicPr>
            <a:picLocks noChangeAspect="1"/>
          </p:cNvPicPr>
          <p:nvPr/>
        </p:nvPicPr>
        <p:blipFill>
          <a:blip r:embed="rId7">
            <a:alphaModFix amt="6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33789"/>
            <a:ext cx="3982720" cy="304800"/>
          </a:xfrm>
          <a:prstGeom prst="rect">
            <a:avLst/>
          </a:prstGeom>
        </p:spPr>
      </p:pic>
      <p:cxnSp>
        <p:nvCxnSpPr>
          <p:cNvPr id="16" name="Conector recto 15"/>
          <p:cNvCxnSpPr/>
          <p:nvPr/>
        </p:nvCxnSpPr>
        <p:spPr>
          <a:xfrm>
            <a:off x="568961" y="2333789"/>
            <a:ext cx="2793999" cy="0"/>
          </a:xfrm>
          <a:prstGeom prst="line">
            <a:avLst/>
          </a:prstGeom>
          <a:ln w="190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632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ndo_gr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0" y="0"/>
            <a:ext cx="9144000" cy="858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Imagen 8" descr="taller_valor derecho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8340" y="1754983"/>
            <a:ext cx="4139184" cy="2822448"/>
          </a:xfrm>
          <a:prstGeom prst="rect">
            <a:avLst/>
          </a:prstGeom>
        </p:spPr>
      </p:pic>
      <p:pic>
        <p:nvPicPr>
          <p:cNvPr id="10" name="Imagen 9" descr="panel_educacion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580" y="2566225"/>
            <a:ext cx="4175760" cy="2359152"/>
          </a:xfrm>
          <a:prstGeom prst="rect">
            <a:avLst/>
          </a:prstGeom>
        </p:spPr>
      </p:pic>
      <p:pic>
        <p:nvPicPr>
          <p:cNvPr id="11" name="Imagen 10" descr="taller_narco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8500" y="4073010"/>
            <a:ext cx="4474464" cy="2877312"/>
          </a:xfrm>
          <a:prstGeom prst="rect">
            <a:avLst/>
          </a:prstGeom>
        </p:spPr>
      </p:pic>
      <p:pic>
        <p:nvPicPr>
          <p:cNvPr id="12" name="Imagen 11" descr="01_logo_ circulo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13" name="Imagen 12" descr="01_banda arriba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1" y="-18980"/>
            <a:ext cx="1544320" cy="1063965"/>
          </a:xfrm>
          <a:prstGeom prst="rect">
            <a:avLst/>
          </a:prstGeom>
        </p:spPr>
      </p:pic>
      <p:pic>
        <p:nvPicPr>
          <p:cNvPr id="14" name="Imagen 13" descr="01_logo_idea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pic>
        <p:nvPicPr>
          <p:cNvPr id="17" name="Imagen 16" descr="fondo_gr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961" y="0"/>
            <a:ext cx="2793999" cy="175498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sp>
        <p:nvSpPr>
          <p:cNvPr id="18" name="CuadroTexto 17"/>
          <p:cNvSpPr txBox="1"/>
          <p:nvPr/>
        </p:nvSpPr>
        <p:spPr>
          <a:xfrm>
            <a:off x="568961" y="611547"/>
            <a:ext cx="2794000" cy="11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" sz="3600" spc="-150" dirty="0">
                <a:solidFill>
                  <a:schemeClr val="bg1"/>
                </a:solidFill>
                <a:latin typeface="Gotham Thin"/>
                <a:cs typeface="Gotham Thin"/>
              </a:rPr>
              <a:t>TALLER DE </a:t>
            </a:r>
            <a:r>
              <a:rPr lang="es-ES" sz="4500" spc="-150" dirty="0">
                <a:solidFill>
                  <a:schemeClr val="bg1"/>
                </a:solidFill>
                <a:latin typeface="Gotham Light"/>
                <a:cs typeface="Gotham Light"/>
              </a:rPr>
              <a:t>CAMBIO</a:t>
            </a:r>
          </a:p>
        </p:txBody>
      </p:sp>
      <p:pic>
        <p:nvPicPr>
          <p:cNvPr id="20" name="Imagen 19" descr="sombra3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41922"/>
            <a:ext cx="3982720" cy="304800"/>
          </a:xfrm>
          <a:prstGeom prst="rect">
            <a:avLst/>
          </a:prstGeom>
        </p:spPr>
      </p:pic>
      <p:pic>
        <p:nvPicPr>
          <p:cNvPr id="19" name="Imagen 18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48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16" name="Imagen 15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17" name="Imagen 16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6160" y="2113291"/>
            <a:ext cx="2600959" cy="304800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n 19" descr="avion_verde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6280" y="1445845"/>
            <a:ext cx="908304" cy="518160"/>
          </a:xfrm>
          <a:prstGeom prst="rect">
            <a:avLst/>
          </a:prstGeom>
        </p:spPr>
      </p:pic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2" name="Imagen 1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8" name="Rectangle 3"/>
          <p:cNvSpPr/>
          <p:nvPr/>
        </p:nvSpPr>
        <p:spPr>
          <a:xfrm>
            <a:off x="3911601" y="2576613"/>
            <a:ext cx="4937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Interstate-LightCondensed"/>
                <a:cs typeface="Interstate-LightCondensed"/>
              </a:rPr>
              <a:t>SIN JUSTICIA INDEPENDIENTE NO HAY DERECHOS, NI GARANTÍAS. LAS EMPRESAS VALEN LA MITAD POR FALTA DE SEGURIDAD JURÍDICA. LAS EMPRESAS CONSTRUYEN CIUDADANÍA. </a:t>
            </a:r>
            <a:endParaRPr lang="en-US" sz="2800" dirty="0">
              <a:solidFill>
                <a:schemeClr val="bg1"/>
              </a:solidFill>
              <a:latin typeface="Interstate-LightCondensed"/>
              <a:cs typeface="Interstate-LightCondensed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3931921" y="1725245"/>
            <a:ext cx="3729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Interstate ExtraLight"/>
                <a:cs typeface="Interstate ExtraLight"/>
              </a:rPr>
              <a:t>MENSAJE CENTRAL DEL </a:t>
            </a:r>
            <a:r>
              <a:rPr lang="en-US" sz="1600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TALLER</a:t>
            </a:r>
            <a:endParaRPr lang="en-US" sz="1600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8" name="Imagen 17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pic>
        <p:nvPicPr>
          <p:cNvPr id="19" name="Imagen 18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1101" y="6621636"/>
            <a:ext cx="5140960" cy="304800"/>
          </a:xfrm>
          <a:prstGeom prst="rect">
            <a:avLst/>
          </a:prstGeom>
        </p:spPr>
      </p:pic>
      <p:pic>
        <p:nvPicPr>
          <p:cNvPr id="22" name="Imagen 21" descr="caratula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132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5" name="Imagen 4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6" name="Imagen 5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" name="Imagen 1" descr="7_VERDE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1994" y="1221232"/>
            <a:ext cx="1871472" cy="536448"/>
          </a:xfrm>
          <a:prstGeom prst="rect">
            <a:avLst/>
          </a:prstGeom>
        </p:spPr>
      </p:pic>
      <p:pic>
        <p:nvPicPr>
          <p:cNvPr id="8" name="Imagen 7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1936" y="2113291"/>
            <a:ext cx="2600959" cy="304800"/>
          </a:xfrm>
          <a:prstGeom prst="rect">
            <a:avLst/>
          </a:prstGeom>
        </p:spPr>
      </p:pic>
      <p:cxnSp>
        <p:nvCxnSpPr>
          <p:cNvPr id="9" name="Conector recto 8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13" name="Imagen 12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7" name="Imagen 16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4157697" y="1725245"/>
            <a:ext cx="372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EJERCICIO 01 &gt;</a:t>
            </a:r>
            <a:endParaRPr lang="en-US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22" name="Imagen 21" descr="EJERCICIO_VERDE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6551" y="1544320"/>
            <a:ext cx="1021034" cy="560417"/>
          </a:xfrm>
          <a:prstGeom prst="rect">
            <a:avLst/>
          </a:prstGeom>
        </p:spPr>
      </p:pic>
      <p:sp>
        <p:nvSpPr>
          <p:cNvPr id="25" name="Rectangle 3"/>
          <p:cNvSpPr/>
          <p:nvPr/>
        </p:nvSpPr>
        <p:spPr>
          <a:xfrm>
            <a:off x="4055972" y="2234733"/>
            <a:ext cx="5006622" cy="455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 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&gt;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Elija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1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ó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2 de los </a:t>
            </a:r>
            <a:r>
              <a:rPr lang="en-US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5 </a:t>
            </a:r>
            <a:r>
              <a:rPr lang="en-US" b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dominios</a:t>
            </a:r>
            <a:r>
              <a:rPr lang="en-US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 de SCARF </a:t>
            </a:r>
            <a:r>
              <a:rPr lang="en-US" sz="1600" i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(status, </a:t>
            </a:r>
            <a:r>
              <a:rPr lang="en-US" sz="1600" i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certezas</a:t>
            </a:r>
            <a:r>
              <a:rPr lang="en-US" sz="1600" i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, </a:t>
            </a:r>
            <a:r>
              <a:rPr lang="en-US" sz="1600" i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autonomia</a:t>
            </a:r>
            <a:r>
              <a:rPr lang="en-US" sz="1600" i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, </a:t>
            </a:r>
            <a:r>
              <a:rPr lang="en-US" sz="1600" i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colaboración</a:t>
            </a:r>
            <a:r>
              <a:rPr lang="en-US" sz="1600" i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 y </a:t>
            </a:r>
            <a:r>
              <a:rPr lang="en-US" sz="1600" i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justicia</a:t>
            </a:r>
            <a:r>
              <a:rPr lang="en-US" sz="1600" i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)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para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reflexionar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y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proponga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1 o 2 ideas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accionables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…</a:t>
            </a:r>
          </a:p>
          <a:p>
            <a:endParaRPr lang="en-US" dirty="0" smtClean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pPr marL="285750" indent="-285750">
              <a:buFont typeface="Wingdings" charset="0"/>
              <a:buChar char="Ø"/>
            </a:pP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De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como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usted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desde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vuestra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empresa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puede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INFLUENCIAR SUBIENDO O MEJORANDO el 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status,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las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certezas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, la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autonomía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, la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colaboración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y / o 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la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justicia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, entre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sus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empleados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colegas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y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colaboradores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para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así</a:t>
            </a: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MEJORAR EL ESTADO DE PRECARIEDAD DE ALGUNOS DERECHOS EN NUESTRO PAÍS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.</a:t>
            </a:r>
          </a:p>
          <a:p>
            <a:endParaRPr lang="en-US" sz="1600" dirty="0" smtClean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(sin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importar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si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 HOY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cuenta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 con los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recursos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económicos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humanos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tecnológicos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 o de 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influencia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/</a:t>
            </a:r>
            <a:r>
              <a:rPr lang="en-US" sz="1400" i="1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poder</a:t>
            </a:r>
            <a:r>
              <a:rPr lang="en-US" sz="1400" i="1" dirty="0">
                <a:solidFill>
                  <a:srgbClr val="FFFFFF"/>
                </a:solidFill>
                <a:latin typeface="Interstate ExtraLight"/>
                <a:cs typeface="Interstate ExtraLight"/>
              </a:rPr>
              <a:t>)</a:t>
            </a:r>
          </a:p>
          <a:p>
            <a:endParaRPr lang="en-US" dirty="0">
              <a:solidFill>
                <a:srgbClr val="FFFFFF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26" name="Imagen 25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1464" y="6669439"/>
            <a:ext cx="5140960" cy="304800"/>
          </a:xfrm>
          <a:prstGeom prst="rect">
            <a:avLst/>
          </a:prstGeom>
        </p:spPr>
      </p:pic>
      <p:pic>
        <p:nvPicPr>
          <p:cNvPr id="28" name="Imagen 27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  <p:pic>
        <p:nvPicPr>
          <p:cNvPr id="20" name="Imagen 19" descr="09.ps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8166" y="2532332"/>
            <a:ext cx="852640" cy="377229"/>
          </a:xfrm>
          <a:prstGeom prst="rect">
            <a:avLst/>
          </a:prstGeom>
        </p:spPr>
      </p:pic>
      <p:pic>
        <p:nvPicPr>
          <p:cNvPr id="21" name="Imagen 20" descr="10.ps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0875" y="2951896"/>
            <a:ext cx="598178" cy="483328"/>
          </a:xfrm>
          <a:prstGeom prst="rect">
            <a:avLst/>
          </a:prstGeom>
        </p:spPr>
      </p:pic>
      <p:pic>
        <p:nvPicPr>
          <p:cNvPr id="23" name="Imagen 22" descr="03.psd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9316" y="2918028"/>
            <a:ext cx="338415" cy="296113"/>
          </a:xfrm>
          <a:prstGeom prst="rect">
            <a:avLst/>
          </a:prstGeom>
        </p:spPr>
      </p:pic>
      <p:pic>
        <p:nvPicPr>
          <p:cNvPr id="14" name="Imagen 13" descr="11.ps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2160" y="3874763"/>
            <a:ext cx="557649" cy="16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177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5" name="Imagen 4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6" name="Imagen 5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7_VERDE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1994" y="1221232"/>
            <a:ext cx="1871472" cy="536448"/>
          </a:xfrm>
          <a:prstGeom prst="rect">
            <a:avLst/>
          </a:prstGeom>
        </p:spPr>
      </p:pic>
      <p:pic>
        <p:nvPicPr>
          <p:cNvPr id="9" name="Imagen 8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6160" y="2113291"/>
            <a:ext cx="2600959" cy="304800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13" name="Imagen 12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5" name="Imagen 14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145809" y="1725245"/>
            <a:ext cx="372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EJERCICIO 01 &gt;</a:t>
            </a:r>
            <a:endParaRPr lang="en-US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7" name="Imagen 16" descr="EJERCICIO_VERDE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4663" y="1544320"/>
            <a:ext cx="1021034" cy="560417"/>
          </a:xfrm>
          <a:prstGeom prst="rect">
            <a:avLst/>
          </a:prstGeom>
        </p:spPr>
      </p:pic>
      <p:sp>
        <p:nvSpPr>
          <p:cNvPr id="18" name="Rectangle 3"/>
          <p:cNvSpPr/>
          <p:nvPr/>
        </p:nvSpPr>
        <p:spPr>
          <a:xfrm>
            <a:off x="3846408" y="1909133"/>
            <a:ext cx="5281312" cy="5509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Elija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1 </a:t>
            </a:r>
            <a:r>
              <a:rPr lang="en-US" sz="16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ó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2 de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estos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5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:</a:t>
            </a:r>
          </a:p>
          <a:p>
            <a:endParaRPr lang="en-US" sz="1600" dirty="0" smtClean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  <a:sym typeface="Symbol"/>
              </a:rPr>
              <a:t></a:t>
            </a:r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</a:rPr>
              <a:t>STATUS: </a:t>
            </a:r>
            <a:r>
              <a:rPr lang="es-ES" sz="1600" i="1" dirty="0" smtClean="0">
                <a:solidFill>
                  <a:srgbClr val="FFFF00"/>
                </a:solidFill>
              </a:rPr>
              <a:t>Generar </a:t>
            </a:r>
            <a:r>
              <a:rPr lang="es-ES" sz="1600" i="1" dirty="0">
                <a:solidFill>
                  <a:srgbClr val="FFFF00"/>
                </a:solidFill>
              </a:rPr>
              <a:t>campañas publicitarias en aeropuertos internacionales donde se expongan casos de éxito de empresas nacionales que apuestan a la responsabilidad social y </a:t>
            </a:r>
            <a:r>
              <a:rPr lang="es-ES" sz="1600" i="1" dirty="0" smtClean="0">
                <a:solidFill>
                  <a:srgbClr val="FFFF00"/>
                </a:solidFill>
              </a:rPr>
              <a:t>corporativa.</a:t>
            </a:r>
            <a:endParaRPr lang="en-US" sz="1600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  <a:sym typeface="Symbol"/>
              </a:rPr>
              <a:t></a:t>
            </a:r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</a:rPr>
              <a:t>CERTEZAS</a:t>
            </a:r>
            <a:r>
              <a:rPr lang="en-US" dirty="0" smtClean="0">
                <a:solidFill>
                  <a:srgbClr val="FFFF00"/>
                </a:solidFill>
                <a:latin typeface="Interstate-Light"/>
                <a:cs typeface="Interstate-Light"/>
              </a:rPr>
              <a:t>: </a:t>
            </a:r>
            <a:r>
              <a:rPr lang="es-ES" sz="1600" i="1" dirty="0" smtClean="0">
                <a:solidFill>
                  <a:srgbClr val="FFFF00"/>
                </a:solidFill>
              </a:rPr>
              <a:t>Generar </a:t>
            </a:r>
            <a:r>
              <a:rPr lang="es-ES" sz="1600" i="1" dirty="0">
                <a:solidFill>
                  <a:srgbClr val="FFFF00"/>
                </a:solidFill>
              </a:rPr>
              <a:t>centros privados de consulta para emprendedores que ofrezcan servicios de “interpretación de normas” a fin de reducir la incertidumbre existente en relación con éstas, permitiendo hacer uso adecuado de la facultad reglamentaria y estableciendo mecanismos que den certeza sobre el régimen </a:t>
            </a:r>
            <a:r>
              <a:rPr lang="es-ES" sz="1600" i="1" dirty="0" smtClean="0">
                <a:solidFill>
                  <a:srgbClr val="FFFF00"/>
                </a:solidFill>
              </a:rPr>
              <a:t>fiscal</a:t>
            </a:r>
            <a:r>
              <a:rPr lang="es-ES" sz="1600" i="1" dirty="0" smtClean="0">
                <a:solidFill>
                  <a:srgbClr val="800000"/>
                </a:solidFill>
              </a:rPr>
              <a:t>.</a:t>
            </a:r>
            <a:endParaRPr lang="en-US" i="1" dirty="0">
              <a:solidFill>
                <a:srgbClr val="800000"/>
              </a:solidFill>
              <a:latin typeface="Interstate-Light"/>
              <a:cs typeface="Interstate-Light"/>
            </a:endParaRPr>
          </a:p>
          <a:p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  <a:sym typeface="Symbol"/>
              </a:rPr>
              <a:t></a:t>
            </a:r>
            <a:r>
              <a:rPr lang="en-US" dirty="0">
                <a:solidFill>
                  <a:srgbClr val="FFFFFF"/>
                </a:solidFill>
                <a:latin typeface="Interstate-Light"/>
                <a:cs typeface="Interstate-Light"/>
              </a:rPr>
              <a:t>AUTONOMIA:</a:t>
            </a:r>
          </a:p>
          <a:p>
            <a:pPr lvl="0"/>
            <a:r>
              <a:rPr lang="en-US" dirty="0">
                <a:solidFill>
                  <a:srgbClr val="FFFFFF"/>
                </a:solidFill>
                <a:latin typeface="Interstate-Light"/>
                <a:cs typeface="Interstate-Light"/>
                <a:sym typeface="Symbol"/>
              </a:rPr>
              <a:t></a:t>
            </a:r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</a:rPr>
              <a:t>COLABORACIÓN</a:t>
            </a:r>
            <a:r>
              <a:rPr lang="en-US" dirty="0" smtClean="0">
                <a:solidFill>
                  <a:srgbClr val="800000"/>
                </a:solidFill>
                <a:latin typeface="Interstate-Light"/>
                <a:cs typeface="Interstate-Light"/>
              </a:rPr>
              <a:t>: </a:t>
            </a:r>
            <a:r>
              <a:rPr lang="es-ES" sz="1600" i="1" dirty="0">
                <a:solidFill>
                  <a:srgbClr val="FFFF00"/>
                </a:solidFill>
              </a:rPr>
              <a:t>Coordinar desayunos de trabajo entre empresas y organismos públicos donde se puedan compartir mejores prácticas y desafíos relacionados con la seguridad Jurídica.</a:t>
            </a:r>
            <a:endParaRPr lang="en-US" sz="1600" i="1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  <a:sym typeface="Symbol"/>
              </a:rPr>
              <a:t></a:t>
            </a:r>
            <a:r>
              <a:rPr lang="en-US" dirty="0">
                <a:solidFill>
                  <a:srgbClr val="FFFFFF"/>
                </a:solidFill>
                <a:latin typeface="Interstate-Light"/>
                <a:cs typeface="Interstate-Light"/>
              </a:rPr>
              <a:t>JUSTICIA</a:t>
            </a:r>
            <a:r>
              <a:rPr lang="en-US" dirty="0" smtClean="0">
                <a:solidFill>
                  <a:srgbClr val="FFFFFF"/>
                </a:solidFill>
                <a:latin typeface="Interstate-Light"/>
                <a:cs typeface="Interstate-Light"/>
              </a:rPr>
              <a:t>:</a:t>
            </a:r>
          </a:p>
          <a:p>
            <a:endParaRPr lang="en-US" sz="1600" dirty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endParaRPr lang="en-US" sz="1600" dirty="0">
              <a:solidFill>
                <a:srgbClr val="FFFFFF"/>
              </a:solidFill>
              <a:latin typeface="Interstate-Light"/>
              <a:cs typeface="Interstate-Light"/>
            </a:endParaRPr>
          </a:p>
        </p:txBody>
      </p:sp>
      <p:pic>
        <p:nvPicPr>
          <p:cNvPr id="21" name="Imagen 20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  <p:pic>
        <p:nvPicPr>
          <p:cNvPr id="22" name="Imagen 21" descr="11.ps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3333" y="3184625"/>
            <a:ext cx="662216" cy="19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0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5" name="Imagen 4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6" name="Imagen 5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7_VERDE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1994" y="1221232"/>
            <a:ext cx="1871472" cy="536448"/>
          </a:xfrm>
          <a:prstGeom prst="rect">
            <a:avLst/>
          </a:prstGeom>
        </p:spPr>
      </p:pic>
      <p:pic>
        <p:nvPicPr>
          <p:cNvPr id="9" name="Imagen 8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9736" y="2113291"/>
            <a:ext cx="2600959" cy="304800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13" name="Imagen 12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5" name="Imagen 14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025497" y="1725245"/>
            <a:ext cx="372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EJERCICIO 02 &gt;</a:t>
            </a:r>
            <a:endParaRPr lang="en-US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7" name="Imagen 16" descr="EJERCICIO_VERDE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4351" y="1544320"/>
            <a:ext cx="1021034" cy="560417"/>
          </a:xfrm>
          <a:prstGeom prst="rect">
            <a:avLst/>
          </a:prstGeom>
        </p:spPr>
      </p:pic>
      <p:sp>
        <p:nvSpPr>
          <p:cNvPr id="18" name="Rectangle 3"/>
          <p:cNvSpPr/>
          <p:nvPr/>
        </p:nvSpPr>
        <p:spPr>
          <a:xfrm>
            <a:off x="3979777" y="2208313"/>
            <a:ext cx="51113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charset="0"/>
              <a:buChar char="Ø"/>
            </a:pPr>
            <a:r>
              <a:rPr lang="en-US" i="1" dirty="0" smtClean="0">
                <a:solidFill>
                  <a:srgbClr val="FFFF00"/>
                </a:solidFill>
                <a:latin typeface="Interstate ExtraLight"/>
                <a:cs typeface="Interstate ExtraLight"/>
              </a:rPr>
              <a:t>“El 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valor de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las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empresas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argentinas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, a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igual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tamaño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,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igual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facturación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e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igual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número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de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empleados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,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es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menor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respecto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a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otros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países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por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la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falta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de </a:t>
            </a:r>
            <a:r>
              <a:rPr lang="en-US" i="1" dirty="0" err="1">
                <a:solidFill>
                  <a:srgbClr val="FFFF00"/>
                </a:solidFill>
                <a:latin typeface="Interstate ExtraLight"/>
                <a:cs typeface="Interstate ExtraLight"/>
              </a:rPr>
              <a:t>seguridad</a:t>
            </a:r>
            <a:r>
              <a:rPr lang="en-US" i="1" dirty="0">
                <a:solidFill>
                  <a:srgbClr val="FFFF00"/>
                </a:solidFill>
                <a:latin typeface="Interstate ExtraLight"/>
                <a:cs typeface="Interstate ExtraLight"/>
              </a:rPr>
              <a:t> </a:t>
            </a:r>
            <a:r>
              <a:rPr lang="en-US" i="1" dirty="0" err="1" smtClean="0">
                <a:solidFill>
                  <a:srgbClr val="FFFF00"/>
                </a:solidFill>
                <a:latin typeface="Interstate ExtraLight"/>
                <a:cs typeface="Interstate ExtraLight"/>
              </a:rPr>
              <a:t>jurídica</a:t>
            </a:r>
            <a:r>
              <a:rPr lang="en-US" i="1" dirty="0" smtClean="0">
                <a:solidFill>
                  <a:srgbClr val="FFFF00"/>
                </a:solidFill>
                <a:latin typeface="Interstate ExtraLight"/>
                <a:cs typeface="Interstate ExtraLight"/>
              </a:rPr>
              <a:t>”.</a:t>
            </a:r>
          </a:p>
          <a:p>
            <a:endParaRPr lang="en-US" i="1" dirty="0" smtClean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pPr marL="285750" indent="-285750">
              <a:buFont typeface="Wingdings" charset="0"/>
              <a:buChar char="Ø"/>
            </a:pPr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Utilizando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, y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teniendo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en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cuenta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siempre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en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sus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reflexiones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la </a:t>
            </a:r>
            <a:r>
              <a:rPr lang="en-US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herramienta</a:t>
            </a:r>
            <a:r>
              <a:rPr lang="en-US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Veto Power</a:t>
            </a:r>
            <a:r>
              <a:rPr lang="en-US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: </a:t>
            </a:r>
          </a:p>
          <a:p>
            <a:endParaRPr lang="en-US" sz="2000" dirty="0" smtClean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r>
              <a:rPr lang="en-US" sz="20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&gt; </a:t>
            </a:r>
            <a:r>
              <a:rPr lang="en-US" sz="20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Identifique</a:t>
            </a:r>
            <a:r>
              <a:rPr lang="en-US" sz="20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2 </a:t>
            </a:r>
            <a:r>
              <a:rPr lang="en-US" sz="2000" b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acciones</a:t>
            </a:r>
            <a:r>
              <a:rPr lang="en-US" sz="2000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, </a:t>
            </a:r>
            <a:r>
              <a:rPr lang="en-US" sz="2000" b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hábitos</a:t>
            </a:r>
            <a:r>
              <a:rPr lang="en-US" sz="2000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 o </a:t>
            </a:r>
            <a:r>
              <a:rPr lang="en-US" sz="2000" b="1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rutinas</a:t>
            </a:r>
            <a:r>
              <a:rPr lang="en-US" sz="2000" b="1" dirty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de </a:t>
            </a:r>
            <a:r>
              <a:rPr lang="en-US" sz="2000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su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empresa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que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entorpecen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 con la </a:t>
            </a:r>
            <a:r>
              <a:rPr lang="en-US" sz="2000" dirty="0" err="1">
                <a:solidFill>
                  <a:srgbClr val="000090"/>
                </a:solidFill>
                <a:latin typeface="Interstate ExtraLight"/>
                <a:cs typeface="Interstate ExtraLight"/>
              </a:rPr>
              <a:t>seguridad</a:t>
            </a:r>
            <a:r>
              <a:rPr lang="en-US" sz="2000" dirty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 smtClean="0">
                <a:solidFill>
                  <a:srgbClr val="000090"/>
                </a:solidFill>
                <a:latin typeface="Interstate ExtraLight"/>
                <a:cs typeface="Interstate ExtraLight"/>
              </a:rPr>
              <a:t>jurídica</a:t>
            </a:r>
            <a:r>
              <a:rPr lang="en-US" sz="2000" dirty="0" smtClean="0">
                <a:solidFill>
                  <a:srgbClr val="000090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de la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misma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proponiendo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por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cada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una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de </a:t>
            </a:r>
            <a:r>
              <a:rPr lang="en-US" sz="20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ellas</a:t>
            </a:r>
            <a:r>
              <a:rPr lang="en-US" sz="20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una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acción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o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alternativa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nueva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que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mejore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o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genere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algún</a:t>
            </a:r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Interstate-Regular"/>
                <a:cs typeface="Interstate-Regular"/>
              </a:rPr>
              <a:t>IMPACTO POSITIVO  EN LA SEGURIDAD JURÍDICA.</a:t>
            </a:r>
          </a:p>
          <a:p>
            <a:r>
              <a:rPr lang="en-US" sz="2000" dirty="0">
                <a:solidFill>
                  <a:srgbClr val="FFFFFF"/>
                </a:solidFill>
                <a:latin typeface="Interstate ExtraLight"/>
                <a:cs typeface="Interstate ExtraLight"/>
              </a:rPr>
              <a:t> </a:t>
            </a:r>
            <a:endParaRPr lang="en-US" dirty="0">
              <a:solidFill>
                <a:srgbClr val="FFFFFF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9" name="Imagen 18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9736" y="6716106"/>
            <a:ext cx="5140960" cy="141894"/>
          </a:xfrm>
          <a:prstGeom prst="rect">
            <a:avLst/>
          </a:prstGeom>
        </p:spPr>
      </p:pic>
      <p:pic>
        <p:nvPicPr>
          <p:cNvPr id="25" name="Imagen 24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  <p:pic>
        <p:nvPicPr>
          <p:cNvPr id="2" name="Imagen 1" descr="12.ps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1173" y="2661279"/>
            <a:ext cx="586243" cy="1023738"/>
          </a:xfrm>
          <a:prstGeom prst="rect">
            <a:avLst/>
          </a:prstGeom>
        </p:spPr>
      </p:pic>
      <p:pic>
        <p:nvPicPr>
          <p:cNvPr id="3" name="Imagen 2" descr="13.ps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2480" y="4311541"/>
            <a:ext cx="389109" cy="58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90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5" name="Imagen 4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6" name="Imagen 5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7_VERDE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1994" y="1221232"/>
            <a:ext cx="1871472" cy="536448"/>
          </a:xfrm>
          <a:prstGeom prst="rect">
            <a:avLst/>
          </a:prstGeom>
        </p:spPr>
      </p:pic>
      <p:pic>
        <p:nvPicPr>
          <p:cNvPr id="9" name="Imagen 8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6160" y="2113291"/>
            <a:ext cx="2600959" cy="304800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13" name="Imagen 12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5" name="Imagen 14" descr="sombra3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145809" y="1725245"/>
            <a:ext cx="372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EJERCICIO 01 &gt;</a:t>
            </a:r>
            <a:endParaRPr lang="en-US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7" name="Imagen 16" descr="EJERCICIO_VERDE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4663" y="1544320"/>
            <a:ext cx="1021034" cy="560417"/>
          </a:xfrm>
          <a:prstGeom prst="rect">
            <a:avLst/>
          </a:prstGeom>
        </p:spPr>
      </p:pic>
      <p:sp>
        <p:nvSpPr>
          <p:cNvPr id="18" name="Rectangle 3"/>
          <p:cNvSpPr/>
          <p:nvPr/>
        </p:nvSpPr>
        <p:spPr>
          <a:xfrm>
            <a:off x="4453842" y="2501577"/>
            <a:ext cx="4643581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&gt;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 </a:t>
            </a:r>
            <a:r>
              <a:rPr lang="en-US" sz="16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Acción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,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hábito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o </a:t>
            </a:r>
            <a:r>
              <a:rPr lang="en-US" sz="16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rutina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de 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la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empresa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que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entorpecen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con 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la </a:t>
            </a:r>
            <a:r>
              <a:rPr lang="en-US" sz="1600" dirty="0" err="1">
                <a:solidFill>
                  <a:srgbClr val="FFFFFF"/>
                </a:solidFill>
                <a:latin typeface="Interstate ExtraLight"/>
                <a:cs typeface="Interstate ExtraLight"/>
              </a:rPr>
              <a:t>seguridad</a:t>
            </a:r>
            <a:r>
              <a:rPr lang="en-US" sz="1600" dirty="0">
                <a:solidFill>
                  <a:srgbClr val="FFFFFF"/>
                </a:solidFill>
                <a:latin typeface="Interstate ExtraLight"/>
                <a:cs typeface="Interstate ExtraLight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jurídica</a:t>
            </a: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 1: </a:t>
            </a:r>
            <a:r>
              <a:rPr lang="es-ES" i="1" dirty="0" smtClean="0">
                <a:solidFill>
                  <a:srgbClr val="FFFF00"/>
                </a:solidFill>
              </a:rPr>
              <a:t>Apremiados por </a:t>
            </a:r>
            <a:r>
              <a:rPr lang="es-ES" i="1" dirty="0">
                <a:solidFill>
                  <a:srgbClr val="FFFF00"/>
                </a:solidFill>
              </a:rPr>
              <a:t>las urgencias tendemos a gestionar con procesos </a:t>
            </a:r>
            <a:r>
              <a:rPr lang="es-ES" i="1" dirty="0" smtClean="0">
                <a:solidFill>
                  <a:srgbClr val="FFFF00"/>
                </a:solidFill>
              </a:rPr>
              <a:t>informales.</a:t>
            </a:r>
            <a:r>
              <a:rPr lang="es-ES" b="1" i="1" dirty="0">
                <a:solidFill>
                  <a:srgbClr val="FFFF00"/>
                </a:solidFill>
              </a:rPr>
              <a:t> </a:t>
            </a:r>
            <a:r>
              <a:rPr lang="es-ES" b="1" i="1" dirty="0" smtClean="0">
                <a:solidFill>
                  <a:srgbClr val="FFFF00"/>
                </a:solidFill>
              </a:rPr>
              <a:t>Debemos </a:t>
            </a:r>
            <a:r>
              <a:rPr lang="es-ES" b="1" i="1" dirty="0">
                <a:solidFill>
                  <a:srgbClr val="FFFF00"/>
                </a:solidFill>
              </a:rPr>
              <a:t>comenzar a formalizar nuestros procesos, alineándolos a estándares globales que faciliten el ingreso a mercados internacionales.</a:t>
            </a:r>
          </a:p>
          <a:p>
            <a:endParaRPr lang="en-US" sz="1600" dirty="0">
              <a:solidFill>
                <a:srgbClr val="FFFFFF"/>
              </a:solidFill>
              <a:latin typeface="Interstate ExtraLight"/>
              <a:cs typeface="Interstate ExtraLight"/>
            </a:endParaRPr>
          </a:p>
          <a:p>
            <a:pPr marL="285750" indent="-285750">
              <a:buFont typeface="Wingdings" charset="0"/>
              <a:buChar char="Ø"/>
            </a:pPr>
            <a:r>
              <a:rPr lang="en-US" sz="1600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ALTERNATIVA1</a:t>
            </a:r>
            <a:r>
              <a:rPr lang="en-US" b="1" i="1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:</a:t>
            </a:r>
          </a:p>
          <a:p>
            <a:endParaRPr lang="es-ES" b="1" i="1" dirty="0"/>
          </a:p>
          <a:p>
            <a:r>
              <a:rPr lang="es-ES" sz="2000" b="1" dirty="0" smtClean="0">
                <a:solidFill>
                  <a:srgbClr val="FFFF00"/>
                </a:solidFill>
              </a:rPr>
              <a:t>Reevaluar </a:t>
            </a:r>
            <a:r>
              <a:rPr lang="es-ES" sz="2000" b="1" dirty="0">
                <a:solidFill>
                  <a:srgbClr val="FFFF00"/>
                </a:solidFill>
              </a:rPr>
              <a:t>los procedimientos a fin de encontrar puntos a </a:t>
            </a:r>
            <a:r>
              <a:rPr lang="es-ES" sz="2000" b="1" dirty="0" err="1">
                <a:solidFill>
                  <a:srgbClr val="FFFF00"/>
                </a:solidFill>
              </a:rPr>
              <a:t>eficientizar</a:t>
            </a:r>
            <a:r>
              <a:rPr lang="es-ES" sz="2000" b="1" dirty="0">
                <a:solidFill>
                  <a:srgbClr val="FFFF00"/>
                </a:solidFill>
              </a:rPr>
              <a:t>. Incorporar tecnología que permita agilizar los trámites y </a:t>
            </a:r>
            <a:r>
              <a:rPr lang="es-ES" sz="2000" b="1" dirty="0" smtClean="0">
                <a:solidFill>
                  <a:srgbClr val="FFFF00"/>
                </a:solidFill>
              </a:rPr>
              <a:t>procesos</a:t>
            </a:r>
            <a:r>
              <a:rPr lang="es-ES" dirty="0" smtClean="0">
                <a:solidFill>
                  <a:srgbClr val="FFFF00"/>
                </a:solidFill>
              </a:rPr>
              <a:t>.</a:t>
            </a:r>
            <a:endParaRPr lang="en-US" sz="1600" dirty="0">
              <a:solidFill>
                <a:srgbClr val="FFFF00"/>
              </a:solidFill>
            </a:endParaRPr>
          </a:p>
        </p:txBody>
      </p:sp>
      <p:cxnSp>
        <p:nvCxnSpPr>
          <p:cNvPr id="20" name="Conector recto 19"/>
          <p:cNvCxnSpPr/>
          <p:nvPr/>
        </p:nvCxnSpPr>
        <p:spPr>
          <a:xfrm>
            <a:off x="4145809" y="4546791"/>
            <a:ext cx="499819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Imagen 24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  <p:pic>
        <p:nvPicPr>
          <p:cNvPr id="27" name="Imagen 26" descr="03.ps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6204" y="4703542"/>
            <a:ext cx="338415" cy="29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944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01_logo_ circul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680" y="42805"/>
            <a:ext cx="692314" cy="815486"/>
          </a:xfrm>
          <a:prstGeom prst="rect">
            <a:avLst/>
          </a:prstGeom>
        </p:spPr>
      </p:pic>
      <p:pic>
        <p:nvPicPr>
          <p:cNvPr id="5" name="Imagen 4" descr="01_banda arriba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17" y="0"/>
            <a:ext cx="1457783" cy="1004345"/>
          </a:xfrm>
          <a:prstGeom prst="rect">
            <a:avLst/>
          </a:prstGeom>
        </p:spPr>
      </p:pic>
      <p:pic>
        <p:nvPicPr>
          <p:cNvPr id="6" name="Imagen 5" descr="01_logo_idea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800" y="411705"/>
            <a:ext cx="800628" cy="33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827810"/>
            <a:ext cx="9144000" cy="6030189"/>
          </a:xfrm>
          <a:prstGeom prst="rect">
            <a:avLst/>
          </a:prstGeom>
          <a:solidFill>
            <a:srgbClr val="30A78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" name="Imagen 19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0048" y="2111785"/>
            <a:ext cx="2600959" cy="304800"/>
          </a:xfrm>
          <a:prstGeom prst="rect">
            <a:avLst/>
          </a:prstGeom>
        </p:spPr>
      </p:pic>
      <p:cxnSp>
        <p:nvCxnSpPr>
          <p:cNvPr id="9" name="Conector recto 8"/>
          <p:cNvCxnSpPr/>
          <p:nvPr/>
        </p:nvCxnSpPr>
        <p:spPr>
          <a:xfrm>
            <a:off x="3017520" y="167640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3017520" y="2113280"/>
            <a:ext cx="6126480" cy="0"/>
          </a:xfrm>
          <a:prstGeom prst="line">
            <a:avLst/>
          </a:prstGeom>
          <a:ln w="190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agen 10" descr="avion_verde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5745" y="1476325"/>
            <a:ext cx="908304" cy="518160"/>
          </a:xfrm>
          <a:prstGeom prst="rect">
            <a:avLst/>
          </a:prstGeom>
        </p:spPr>
      </p:pic>
      <p:pic>
        <p:nvPicPr>
          <p:cNvPr id="12" name="Imagen 11" descr="banda_vertical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336" y="0"/>
            <a:ext cx="3163824" cy="6858000"/>
          </a:xfrm>
          <a:prstGeom prst="rect">
            <a:avLst/>
          </a:prstGeom>
        </p:spPr>
      </p:pic>
      <p:pic>
        <p:nvPicPr>
          <p:cNvPr id="13" name="Imagen 12" descr="rueda_verde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120" y="865818"/>
            <a:ext cx="1627632" cy="1530096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528320" y="2391896"/>
            <a:ext cx="2489200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03.</a:t>
            </a:r>
          </a:p>
          <a:p>
            <a:pPr>
              <a:lnSpc>
                <a:spcPct val="70000"/>
              </a:lnSpc>
            </a:pPr>
            <a:r>
              <a:rPr lang="en-US" sz="3000" dirty="0" smtClean="0">
                <a:solidFill>
                  <a:srgbClr val="AB283E"/>
                </a:solidFill>
                <a:latin typeface="Interstate-LightCondensed"/>
                <a:cs typeface="Interstate-LightCondensed"/>
              </a:rPr>
              <a:t>TALLER CAMBIO </a:t>
            </a:r>
          </a:p>
          <a:p>
            <a:endParaRPr lang="en-US" b="1" dirty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EL VALOR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 LOS</a:t>
            </a:r>
          </a:p>
          <a:p>
            <a:pPr>
              <a:lnSpc>
                <a:spcPct val="70000"/>
              </a:lnSpc>
            </a:pPr>
            <a:r>
              <a:rPr lang="en-US" sz="3200" dirty="0" smtClean="0">
                <a:solidFill>
                  <a:srgbClr val="30A78E"/>
                </a:solidFill>
                <a:latin typeface="Interstate-RegularCondensed"/>
                <a:cs typeface="Interstate-RegularCondensed"/>
              </a:rPr>
              <a:t>DERECHOS</a:t>
            </a:r>
          </a:p>
          <a:p>
            <a:pPr>
              <a:lnSpc>
                <a:spcPct val="120000"/>
              </a:lnSpc>
            </a:pPr>
            <a:r>
              <a:rPr lang="es-ES" dirty="0">
                <a:solidFill>
                  <a:srgbClr val="30A78E"/>
                </a:solidFill>
                <a:latin typeface="Interstate-LightCondensed"/>
                <a:cs typeface="Interstate-LightCondensed"/>
              </a:rPr>
              <a:t>c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umplir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y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hacer</a:t>
            </a:r>
            <a:r>
              <a:rPr lang="en-US" dirty="0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 </a:t>
            </a:r>
            <a:r>
              <a:rPr lang="en-US" dirty="0" err="1" smtClean="0">
                <a:solidFill>
                  <a:srgbClr val="30A78E"/>
                </a:solidFill>
                <a:latin typeface="Interstate-LightCondensed"/>
                <a:cs typeface="Interstate-LightCondensed"/>
              </a:rPr>
              <a:t>cumplir</a:t>
            </a:r>
            <a:endParaRPr lang="en-US" dirty="0" smtClean="0">
              <a:solidFill>
                <a:srgbClr val="30A78E"/>
              </a:solidFill>
              <a:latin typeface="Interstate-LightCondensed"/>
              <a:cs typeface="Interstate-LightCondensed"/>
            </a:endParaRPr>
          </a:p>
          <a:p>
            <a:endParaRPr lang="es-ES" dirty="0">
              <a:solidFill>
                <a:srgbClr val="30A78E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17" name="Imagen 16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040" y="835338"/>
            <a:ext cx="2600959" cy="304800"/>
          </a:xfrm>
          <a:prstGeom prst="rect">
            <a:avLst/>
          </a:prstGeom>
        </p:spPr>
      </p:pic>
      <p:sp>
        <p:nvSpPr>
          <p:cNvPr id="21" name="Rectangle 3"/>
          <p:cNvSpPr/>
          <p:nvPr/>
        </p:nvSpPr>
        <p:spPr>
          <a:xfrm>
            <a:off x="4125489" y="2576613"/>
            <a:ext cx="493776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charset="0"/>
              <a:buChar char="Ø"/>
            </a:pPr>
            <a:r>
              <a:rPr lang="en-US" dirty="0" err="1" smtClean="0">
                <a:solidFill>
                  <a:schemeClr val="bg1"/>
                </a:solidFill>
                <a:latin typeface="Interstate ExtraLight"/>
                <a:cs typeface="Interstate ExtraLight"/>
              </a:rPr>
              <a:t>Envie</a:t>
            </a:r>
            <a:r>
              <a:rPr lang="en-US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Interstate ExtraLight"/>
                <a:cs typeface="Interstate ExtraLight"/>
              </a:rPr>
              <a:t>por</a:t>
            </a:r>
            <a:r>
              <a:rPr lang="en-US" dirty="0">
                <a:solidFill>
                  <a:schemeClr val="bg1"/>
                </a:solidFill>
                <a:latin typeface="Interstate ExtraLight"/>
                <a:cs typeface="Interstate ExtraLight"/>
              </a:rPr>
              <a:t> favor hoy a </a:t>
            </a:r>
            <a:r>
              <a:rPr lang="en-US" dirty="0" err="1">
                <a:solidFill>
                  <a:schemeClr val="bg1"/>
                </a:solidFill>
                <a:latin typeface="Interstate ExtraLight"/>
                <a:cs typeface="Interstate ExtraLight"/>
              </a:rPr>
              <a:t>este</a:t>
            </a:r>
            <a:r>
              <a:rPr lang="en-US" dirty="0">
                <a:solidFill>
                  <a:schemeClr val="bg1"/>
                </a:solidFill>
                <a:latin typeface="Interstate ExtraLight"/>
                <a:cs typeface="Interstate ExtraLight"/>
              </a:rPr>
              <a:t> email </a:t>
            </a:r>
          </a:p>
          <a:p>
            <a:pPr marL="342900" indent="-342900">
              <a:buFont typeface="Wingdings" charset="0"/>
              <a:buChar char="Ø"/>
            </a:pPr>
            <a:endParaRPr lang="en-US" sz="2400" dirty="0" smtClean="0">
              <a:solidFill>
                <a:schemeClr val="bg1"/>
              </a:solidFill>
              <a:latin typeface="Interstate ExtraLight"/>
              <a:cs typeface="Interstate ExtraLight"/>
            </a:endParaRPr>
          </a:p>
          <a:p>
            <a:r>
              <a:rPr lang="en-US" sz="3200" u="sng" dirty="0">
                <a:solidFill>
                  <a:srgbClr val="FFFF00"/>
                </a:solidFill>
              </a:rPr>
              <a:t>derechos@ideamail.com.ar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  <a:latin typeface="Interstate ExtraLight"/>
                <a:cs typeface="Interstate ExtraLight"/>
              </a:rPr>
              <a:t/>
            </a:r>
            <a:br>
              <a:rPr lang="en-US" sz="2400" dirty="0">
                <a:solidFill>
                  <a:srgbClr val="FFFF00"/>
                </a:solidFill>
                <a:latin typeface="Interstate ExtraLight"/>
                <a:cs typeface="Interstate ExtraLight"/>
              </a:rPr>
            </a:br>
            <a:r>
              <a:rPr lang="en-US" sz="2400" dirty="0">
                <a:solidFill>
                  <a:srgbClr val="FFFF00"/>
                </a:solidFill>
                <a:latin typeface="Interstate ExtraLight"/>
                <a:cs typeface="Interstate ExtraLight"/>
              </a:rPr>
              <a:t/>
            </a:r>
            <a:br>
              <a:rPr lang="en-US" sz="2400" dirty="0">
                <a:solidFill>
                  <a:srgbClr val="FFFF00"/>
                </a:solidFill>
                <a:latin typeface="Interstate ExtraLight"/>
                <a:cs typeface="Interstate ExtraLight"/>
              </a:rPr>
            </a:br>
            <a:r>
              <a:rPr lang="en-US" sz="2200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&gt; SU </a:t>
            </a:r>
            <a:r>
              <a:rPr lang="en-US" sz="2200" dirty="0" smtClean="0">
                <a:solidFill>
                  <a:schemeClr val="bg1"/>
                </a:solidFill>
                <a:latin typeface="Interstate-Regular"/>
                <a:cs typeface="Interstate-Regular"/>
              </a:rPr>
              <a:t>IDEA / MENSAJE / ACCIÓN</a:t>
            </a:r>
            <a:r>
              <a:rPr lang="en-US" sz="2200" dirty="0" smtClean="0">
                <a:solidFill>
                  <a:schemeClr val="bg1"/>
                </a:solidFill>
                <a:latin typeface="Interstate ExtraLight"/>
                <a:cs typeface="Interstate ExtraLight"/>
              </a:rPr>
              <a:t> PREFERIDO DE LOS QUE ACABA DE REFLEXIONAR EN ESTOS EJERCICIOS.</a:t>
            </a:r>
            <a:endParaRPr lang="en-US" sz="2200" dirty="0">
              <a:solidFill>
                <a:schemeClr val="bg1"/>
              </a:solidFill>
              <a:latin typeface="Interstate ExtraLight"/>
              <a:cs typeface="Interstate ExtraLight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145809" y="1725245"/>
            <a:ext cx="372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Interstate ExtraLight"/>
                <a:cs typeface="Interstate ExtraLight"/>
              </a:rPr>
              <a:t>ENVIAR</a:t>
            </a:r>
            <a:endParaRPr lang="en-US" dirty="0">
              <a:solidFill>
                <a:srgbClr val="FFFFFF"/>
              </a:solidFill>
              <a:latin typeface="Interstate ExtraLight"/>
              <a:cs typeface="Interstate ExtraLight"/>
            </a:endParaRPr>
          </a:p>
        </p:txBody>
      </p:sp>
      <p:pic>
        <p:nvPicPr>
          <p:cNvPr id="23" name="Imagen 22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846" y="3989813"/>
            <a:ext cx="5140960" cy="304800"/>
          </a:xfrm>
          <a:prstGeom prst="rect">
            <a:avLst/>
          </a:prstGeom>
        </p:spPr>
      </p:pic>
      <p:grpSp>
        <p:nvGrpSpPr>
          <p:cNvPr id="27" name="Agrupar 26"/>
          <p:cNvGrpSpPr/>
          <p:nvPr/>
        </p:nvGrpSpPr>
        <p:grpSpPr>
          <a:xfrm>
            <a:off x="3959340" y="5706650"/>
            <a:ext cx="4644676" cy="420624"/>
            <a:chOff x="3745452" y="5496862"/>
            <a:chExt cx="4644676" cy="420624"/>
          </a:xfrm>
        </p:grpSpPr>
        <p:pic>
          <p:nvPicPr>
            <p:cNvPr id="28" name="Imagen 27" descr="01_logo_idea_bco.psd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90384" y="5496862"/>
              <a:ext cx="999744" cy="420624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3745452" y="5548154"/>
              <a:ext cx="43451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Interstate-LightCondensed"/>
                  <a:cs typeface="Interstate-LightCondensed"/>
                </a:rPr>
                <a:t>MUCHOS GRACIAS. COLOQUIO</a:t>
              </a:r>
            </a:p>
          </p:txBody>
        </p:sp>
      </p:grpSp>
      <p:pic>
        <p:nvPicPr>
          <p:cNvPr id="30" name="Imagen 29" descr="sombra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0048" y="6375397"/>
            <a:ext cx="5140960" cy="304800"/>
          </a:xfrm>
          <a:prstGeom prst="rect">
            <a:avLst/>
          </a:prstGeom>
        </p:spPr>
      </p:pic>
      <p:pic>
        <p:nvPicPr>
          <p:cNvPr id="31" name="Imagen 30" descr="caratul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88" y="68114"/>
            <a:ext cx="1414029" cy="749435"/>
          </a:xfrm>
          <a:prstGeom prst="rect">
            <a:avLst/>
          </a:prstGeom>
        </p:spPr>
      </p:pic>
      <p:pic>
        <p:nvPicPr>
          <p:cNvPr id="24" name="Imagen 23" descr="08.ps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3873" y="4107191"/>
            <a:ext cx="640126" cy="1361280"/>
          </a:xfrm>
          <a:prstGeom prst="rect">
            <a:avLst/>
          </a:prstGeom>
        </p:spPr>
      </p:pic>
      <p:pic>
        <p:nvPicPr>
          <p:cNvPr id="25" name="Imagen 24" descr="14.ps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6704" y="2659308"/>
            <a:ext cx="429260" cy="30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06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r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D5D5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357</Words>
  <Application>Microsoft Macintosh PowerPoint</Application>
  <PresentationFormat>Presentación en pantalla (4:3)</PresentationFormat>
  <Paragraphs>79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Company>Di Tella Business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Estanislao Bachrach</dc:creator>
  <cp:lastModifiedBy>Coloquio Idea</cp:lastModifiedBy>
  <cp:revision>137</cp:revision>
  <cp:lastPrinted>2014-10-22T15:19:00Z</cp:lastPrinted>
  <dcterms:created xsi:type="dcterms:W3CDTF">2014-10-16T13:52:01Z</dcterms:created>
  <dcterms:modified xsi:type="dcterms:W3CDTF">2014-10-23T11:17:05Z</dcterms:modified>
</cp:coreProperties>
</file>